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29"/>
  </p:notesMasterIdLst>
  <p:handoutMasterIdLst>
    <p:handoutMasterId r:id="rId30"/>
  </p:handoutMasterIdLst>
  <p:sldIdLst>
    <p:sldId id="2147309208" r:id="rId5"/>
    <p:sldId id="2147482565" r:id="rId6"/>
    <p:sldId id="2147309226" r:id="rId7"/>
    <p:sldId id="2147482566" r:id="rId8"/>
    <p:sldId id="2147309210" r:id="rId9"/>
    <p:sldId id="2147482563" r:id="rId10"/>
    <p:sldId id="2147482560" r:id="rId11"/>
    <p:sldId id="2147309209" r:id="rId12"/>
    <p:sldId id="2147309225" r:id="rId13"/>
    <p:sldId id="2147309222" r:id="rId14"/>
    <p:sldId id="2147309217" r:id="rId15"/>
    <p:sldId id="2147309218" r:id="rId16"/>
    <p:sldId id="2147309223" r:id="rId17"/>
    <p:sldId id="2147309216" r:id="rId18"/>
    <p:sldId id="2147309220" r:id="rId19"/>
    <p:sldId id="2147309221" r:id="rId20"/>
    <p:sldId id="2147482564" r:id="rId21"/>
    <p:sldId id="2147309224" r:id="rId22"/>
    <p:sldId id="2147309215" r:id="rId23"/>
    <p:sldId id="2147309212" r:id="rId24"/>
    <p:sldId id="2147309213" r:id="rId25"/>
    <p:sldId id="2147482561" r:id="rId26"/>
    <p:sldId id="2147482562" r:id="rId27"/>
    <p:sldId id="214730920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DB18E48-A59D-5FEB-8FC7-80BFB97E7415}" name="Stephanie Kim-Poston" initials="SK" userId="S::skimpost@global.cadence.com::1f57b9cf-50aa-4983-a41a-a4ec674019e8" providerId="AD"/>
  <p188:author id="{D6B6D08F-3E8A-128C-FA9F-0CAA1C4C177D}" name="Yesenia Carrillo" initials="YC" userId="S::yesenia@global.cadence.com::cbcd6db8-3c7c-4082-98e5-42c97f03ebab" providerId="AD"/>
  <p188:author id="{38C811A7-212C-6438-0352-F0B55EF02F09}" name="Nicole Johnson" initials="NJ" userId="S::njohnson@global.cadence.com::8d088d6c-2a72-450a-8647-982fee02c432" providerId="AD"/>
  <p188:author id="{4A3F96F0-282A-0AA3-19F3-63588C4FEC09}" name="Tina Jones" initials="" userId="S::tinaj@global.cadence.com::d526dd4a-88dc-4c3d-a7ed-eb063684ca6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3DA49"/>
    <a:srgbClr val="2CCCD3"/>
    <a:srgbClr val="FEC400"/>
    <a:srgbClr val="FA4616"/>
    <a:srgbClr val="E4002B"/>
    <a:srgbClr val="FF9334"/>
    <a:srgbClr val="C8D616"/>
    <a:srgbClr val="FFB81C"/>
    <a:srgbClr val="FF944E"/>
    <a:srgbClr val="9CEB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82"/>
    <p:restoredTop sz="94694"/>
  </p:normalViewPr>
  <p:slideViewPr>
    <p:cSldViewPr snapToGrid="0">
      <p:cViewPr varScale="1">
        <p:scale>
          <a:sx n="75" d="100"/>
          <a:sy n="75" d="100"/>
        </p:scale>
        <p:origin x="984" y="5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8/10/relationships/authors" Target="author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bwMode="gray">
          <a:xfrm>
            <a:off x="107140" y="8757395"/>
            <a:ext cx="347445" cy="238400"/>
          </a:xfrm>
          <a:prstGeom prst="rect">
            <a:avLst/>
          </a:prstGeom>
          <a:noFill/>
        </p:spPr>
        <p:txBody>
          <a:bodyPr wrap="none" lIns="95610" tIns="47805" rIns="95610" bIns="47805" rtlCol="0">
            <a:spAutoFit/>
          </a:bodyPr>
          <a:lstStyle/>
          <a:p>
            <a:pPr algn="r"/>
            <a:fld id="{2B7AF141-2B95-496E-A444-1A6308939B01}" type="slidenum">
              <a:rPr lang="en-US" sz="900">
                <a:solidFill>
                  <a:schemeClr val="accent3"/>
                </a:solidFill>
              </a:rPr>
              <a:pPr algn="r"/>
              <a:t>‹#›</a:t>
            </a:fld>
            <a:endParaRPr lang="en-US" sz="900">
              <a:solidFill>
                <a:schemeClr val="accent3"/>
              </a:solidFill>
            </a:endParaRPr>
          </a:p>
        </p:txBody>
      </p:sp>
      <p:sp>
        <p:nvSpPr>
          <p:cNvPr id="7" name="TextBox 6"/>
          <p:cNvSpPr txBox="1"/>
          <p:nvPr/>
        </p:nvSpPr>
        <p:spPr bwMode="gray">
          <a:xfrm>
            <a:off x="378553" y="8757395"/>
            <a:ext cx="3851140" cy="235043"/>
          </a:xfrm>
          <a:prstGeom prst="rect">
            <a:avLst/>
          </a:prstGeom>
          <a:noFill/>
        </p:spPr>
        <p:txBody>
          <a:bodyPr wrap="none" lIns="95610" tIns="47805" rIns="95610" bIns="47805" rtlCol="0">
            <a:spAutoFit/>
          </a:bodyPr>
          <a:lstStyle/>
          <a:p>
            <a:pPr>
              <a:defRPr/>
            </a:pPr>
            <a:r>
              <a:rPr lang="en-US" sz="900">
                <a:solidFill>
                  <a:schemeClr val="bg1">
                    <a:lumMod val="75000"/>
                  </a:schemeClr>
                </a:solidFill>
              </a:rPr>
              <a:t>© 2019 Cadence Design Systems, Inc. Cadence confidential.  Internal use only.</a:t>
            </a:r>
          </a:p>
        </p:txBody>
      </p:sp>
      <p:pic>
        <p:nvPicPr>
          <p:cNvPr id="8" name="Picture 7"/>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428713" y="8718965"/>
            <a:ext cx="1234884" cy="22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76464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bwMode="gray">
          <a:xfrm>
            <a:off x="107140" y="8757395"/>
            <a:ext cx="347445" cy="238400"/>
          </a:xfrm>
          <a:prstGeom prst="rect">
            <a:avLst/>
          </a:prstGeom>
          <a:noFill/>
        </p:spPr>
        <p:txBody>
          <a:bodyPr wrap="none" lIns="95610" tIns="47805" rIns="95610" bIns="47805" rtlCol="0">
            <a:spAutoFit/>
          </a:bodyPr>
          <a:lstStyle/>
          <a:p>
            <a:pPr algn="r"/>
            <a:fld id="{2B7AF141-2B95-496E-A444-1A6308939B01}" type="slidenum">
              <a:rPr lang="en-US" sz="900">
                <a:solidFill>
                  <a:schemeClr val="accent3"/>
                </a:solidFill>
              </a:rPr>
              <a:pPr algn="r"/>
              <a:t>‹#›</a:t>
            </a:fld>
            <a:endParaRPr lang="en-US" sz="900">
              <a:solidFill>
                <a:schemeClr val="accent3"/>
              </a:solidFill>
            </a:endParaRPr>
          </a:p>
        </p:txBody>
      </p:sp>
      <p:sp>
        <p:nvSpPr>
          <p:cNvPr id="9" name="TextBox 8"/>
          <p:cNvSpPr txBox="1"/>
          <p:nvPr/>
        </p:nvSpPr>
        <p:spPr bwMode="gray">
          <a:xfrm>
            <a:off x="378553" y="8757395"/>
            <a:ext cx="3851140" cy="235043"/>
          </a:xfrm>
          <a:prstGeom prst="rect">
            <a:avLst/>
          </a:prstGeom>
          <a:noFill/>
        </p:spPr>
        <p:txBody>
          <a:bodyPr wrap="none" lIns="95610" tIns="47805" rIns="95610" bIns="47805" rtlCol="0">
            <a:spAutoFit/>
          </a:bodyPr>
          <a:lstStyle/>
          <a:p>
            <a:pPr>
              <a:defRPr/>
            </a:pPr>
            <a:r>
              <a:rPr lang="en-US" sz="900">
                <a:solidFill>
                  <a:schemeClr val="bg1">
                    <a:lumMod val="75000"/>
                  </a:schemeClr>
                </a:solidFill>
              </a:rPr>
              <a:t>© 2019 Cadence Design Systems, Inc. Cadence confidential.  Internal use only.</a:t>
            </a:r>
          </a:p>
        </p:txBody>
      </p:sp>
      <p:pic>
        <p:nvPicPr>
          <p:cNvPr id="10" name="Picture 9"/>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428713" y="8718965"/>
            <a:ext cx="1234884" cy="22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157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8474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413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6246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2239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194040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cadence.com/go/trademarks" TargetMode="External"/><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977568FD-77DF-454B-8FA9-65F949BAE143}"/>
              </a:ext>
            </a:extLst>
          </p:cNvPr>
          <p:cNvSpPr>
            <a:spLocks noGrp="1"/>
          </p:cNvSpPr>
          <p:nvPr>
            <p:ph type="title"/>
          </p:nvPr>
        </p:nvSpPr>
        <p:spPr>
          <a:xfrm>
            <a:off x="425956" y="4755280"/>
            <a:ext cx="11147785" cy="561155"/>
          </a:xfrm>
        </p:spPr>
        <p:txBody>
          <a:bodyPr vert="horz" lIns="91440" tIns="45720" rIns="91440" bIns="45720" rtlCol="0" anchor="t">
            <a:noAutofit/>
          </a:bodyPr>
          <a:lstStyle>
            <a:lvl1pPr>
              <a:defRPr lang="en-US" sz="3600">
                <a:solidFill>
                  <a:schemeClr val="tx1"/>
                </a:solidFill>
              </a:defRPr>
            </a:lvl1pPr>
          </a:lstStyle>
          <a:p>
            <a:pPr marL="0" lvl="0" indent="-228600">
              <a:buFont typeface="Arial" panose="020B0604020202020204" pitchFamily="34" charset="0"/>
            </a:pPr>
            <a:r>
              <a:rPr lang="en-US"/>
              <a:t>Click to edit Master title style</a:t>
            </a:r>
          </a:p>
        </p:txBody>
      </p:sp>
      <p:sp>
        <p:nvSpPr>
          <p:cNvPr id="10" name="Text Placeholder 2">
            <a:extLst>
              <a:ext uri="{FF2B5EF4-FFF2-40B4-BE49-F238E27FC236}">
                <a16:creationId xmlns:a16="http://schemas.microsoft.com/office/drawing/2014/main" id="{DA52E7B5-532F-4A58-B33A-C39E337D4223}"/>
              </a:ext>
            </a:extLst>
          </p:cNvPr>
          <p:cNvSpPr>
            <a:spLocks noGrp="1"/>
          </p:cNvSpPr>
          <p:nvPr>
            <p:ph type="body" idx="11" hasCustomPrompt="1"/>
          </p:nvPr>
        </p:nvSpPr>
        <p:spPr>
          <a:xfrm>
            <a:off x="425957" y="5879209"/>
            <a:ext cx="11147786" cy="907483"/>
          </a:xfrm>
          <a:prstGeom prst="rect">
            <a:avLst/>
          </a:prstGeom>
        </p:spPr>
        <p:txBody>
          <a:bodyPr lIns="91440">
            <a:noAutofit/>
          </a:bodyPr>
          <a:lstStyle>
            <a:lvl1pPr marL="0" indent="0">
              <a:lnSpc>
                <a:spcPct val="100000"/>
              </a:lnSpc>
              <a:spcBef>
                <a:spcPts val="400"/>
              </a:spcBef>
              <a:spcAft>
                <a:spcPts val="0"/>
              </a:spcAft>
              <a:buNone/>
              <a:defRPr sz="180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and Title</a:t>
            </a:r>
          </a:p>
          <a:p>
            <a:pPr lvl="0"/>
            <a:r>
              <a:rPr lang="en-US"/>
              <a:t>Date</a:t>
            </a:r>
          </a:p>
        </p:txBody>
      </p:sp>
      <p:pic>
        <p:nvPicPr>
          <p:cNvPr id="13" name="Graphic 12">
            <a:extLst>
              <a:ext uri="{FF2B5EF4-FFF2-40B4-BE49-F238E27FC236}">
                <a16:creationId xmlns:a16="http://schemas.microsoft.com/office/drawing/2014/main" id="{E8CF044C-A8C1-4FD8-9439-9B7589E21E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711" y="4449020"/>
            <a:ext cx="322627" cy="86034"/>
          </a:xfrm>
          <a:prstGeom prst="rect">
            <a:avLst/>
          </a:prstGeom>
        </p:spPr>
      </p:pic>
      <p:sp>
        <p:nvSpPr>
          <p:cNvPr id="3" name="Subtitle 2"/>
          <p:cNvSpPr>
            <a:spLocks noGrp="1"/>
          </p:cNvSpPr>
          <p:nvPr>
            <p:ph type="subTitle" idx="1" hasCustomPrompt="1"/>
          </p:nvPr>
        </p:nvSpPr>
        <p:spPr>
          <a:xfrm>
            <a:off x="527552" y="5316435"/>
            <a:ext cx="11147785" cy="384814"/>
          </a:xfrm>
          <a:prstGeom prst="rect">
            <a:avLst/>
          </a:prstGeom>
        </p:spPr>
        <p:txBody>
          <a:bodyPr/>
          <a:lstStyle>
            <a:lvl1pPr marL="0" indent="0" algn="l">
              <a:spcBef>
                <a:spcPts val="0"/>
              </a:spcBef>
              <a:buNone/>
              <a:defRPr sz="2400">
                <a:solidFill>
                  <a:srgbClr val="262626"/>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
        <p:nvSpPr>
          <p:cNvPr id="7" name="TextBox 6">
            <a:extLst>
              <a:ext uri="{FF2B5EF4-FFF2-40B4-BE49-F238E27FC236}">
                <a16:creationId xmlns:a16="http://schemas.microsoft.com/office/drawing/2014/main" id="{E75BAE5C-2CF3-43E3-BFF7-5E24E5AFA231}"/>
              </a:ext>
            </a:extLst>
          </p:cNvPr>
          <p:cNvSpPr txBox="1"/>
          <p:nvPr userDrawn="1"/>
        </p:nvSpPr>
        <p:spPr>
          <a:xfrm>
            <a:off x="10106231" y="271858"/>
            <a:ext cx="1770035" cy="338554"/>
          </a:xfrm>
          <a:prstGeom prst="rect">
            <a:avLst/>
          </a:prstGeom>
          <a:noFill/>
        </p:spPr>
        <p:txBody>
          <a:bodyPr wrap="none" rtlCol="0">
            <a:spAutoFit/>
          </a:bodyPr>
          <a:lstStyle/>
          <a:p>
            <a:pPr algn="r"/>
            <a:r>
              <a:rPr lang="en-US" sz="1600">
                <a:solidFill>
                  <a:schemeClr val="bg1"/>
                </a:solidFill>
              </a:rPr>
              <a:t>Internal Use Only</a:t>
            </a:r>
          </a:p>
        </p:txBody>
      </p:sp>
      <p:pic>
        <p:nvPicPr>
          <p:cNvPr id="2" name="Picture 5" descr="Picture 5">
            <a:extLst>
              <a:ext uri="{FF2B5EF4-FFF2-40B4-BE49-F238E27FC236}">
                <a16:creationId xmlns:a16="http://schemas.microsoft.com/office/drawing/2014/main" id="{FEEF7AEB-E037-E913-8D4C-870FED3011E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27551" y="427899"/>
            <a:ext cx="1520003" cy="267839"/>
          </a:xfrm>
          <a:prstGeom prst="rect">
            <a:avLst/>
          </a:prstGeom>
          <a:ln w="12700">
            <a:miter lim="400000"/>
          </a:ln>
        </p:spPr>
      </p:pic>
    </p:spTree>
    <p:extLst>
      <p:ext uri="{BB962C8B-B14F-4D97-AF65-F5344CB8AC3E}">
        <p14:creationId xmlns:p14="http://schemas.microsoft.com/office/powerpoint/2010/main" val="3203576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Segue Slide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4373" y="5087772"/>
            <a:ext cx="10744200" cy="1188720"/>
          </a:xfrm>
        </p:spPr>
        <p:txBody>
          <a:bodyPr anchor="t" anchorCtr="0">
            <a:noAutofit/>
          </a:bodyPr>
          <a:lstStyle>
            <a:lvl1pPr>
              <a:defRPr sz="3600">
                <a:solidFill>
                  <a:schemeClr val="tx1"/>
                </a:solidFill>
              </a:defRPr>
            </a:lvl1pPr>
          </a:lstStyle>
          <a:p>
            <a:r>
              <a:rPr lang="en-US" dirty="0"/>
              <a:t>Click to edit Segue title style</a:t>
            </a:r>
          </a:p>
        </p:txBody>
      </p:sp>
      <p:pic>
        <p:nvPicPr>
          <p:cNvPr id="7" name="Picture 15">
            <a:extLst>
              <a:ext uri="{FF2B5EF4-FFF2-40B4-BE49-F238E27FC236}">
                <a16:creationId xmlns:a16="http://schemas.microsoft.com/office/drawing/2014/main" id="{7C6F4BE9-C360-464C-BE24-BEA22214003A}"/>
              </a:ext>
            </a:extLst>
          </p:cNvPr>
          <p:cNvPicPr>
            <a:picLocks noChangeAspect="1" noChangeArrowheads="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auto">
          <a:xfrm>
            <a:off x="10950729" y="6507729"/>
            <a:ext cx="96734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a:extLst>
              <a:ext uri="{FF2B5EF4-FFF2-40B4-BE49-F238E27FC236}">
                <a16:creationId xmlns:a16="http://schemas.microsoft.com/office/drawing/2014/main" id="{D0324130-A4CC-4480-B3E5-E8052135BCBE}"/>
              </a:ext>
            </a:extLst>
          </p:cNvPr>
          <p:cNvSpPr/>
          <p:nvPr userDrawn="1"/>
        </p:nvSpPr>
        <p:spPr>
          <a:xfrm>
            <a:off x="757609" y="6517423"/>
            <a:ext cx="6096000" cy="200055"/>
          </a:xfrm>
          <a:prstGeom prst="rect">
            <a:avLst/>
          </a:prstGeom>
        </p:spPr>
        <p:txBody>
          <a:bodyPr>
            <a:spAutoFit/>
          </a:bodyPr>
          <a:lstStyle/>
          <a:p>
            <a:r>
              <a:rPr lang="en-US" sz="700" dirty="0">
                <a:solidFill>
                  <a:srgbClr val="BFBFBF"/>
                </a:solidFill>
                <a:latin typeface="Arial" panose="020B0604020202020204" pitchFamily="34" charset="0"/>
                <a:cs typeface="Arial" panose="020B0604020202020204" pitchFamily="34" charset="0"/>
              </a:rPr>
              <a:t>© 2024 Cadence Design Systems, Inc. Cadence confidential. Internal use only.</a:t>
            </a:r>
          </a:p>
        </p:txBody>
      </p:sp>
      <p:sp>
        <p:nvSpPr>
          <p:cNvPr id="9" name="TextBox 8">
            <a:extLst>
              <a:ext uri="{FF2B5EF4-FFF2-40B4-BE49-F238E27FC236}">
                <a16:creationId xmlns:a16="http://schemas.microsoft.com/office/drawing/2014/main" id="{4BC35269-6A8A-4483-9D10-09B51732AE86}"/>
              </a:ext>
            </a:extLst>
          </p:cNvPr>
          <p:cNvSpPr txBox="1"/>
          <p:nvPr userDrawn="1"/>
        </p:nvSpPr>
        <p:spPr>
          <a:xfrm>
            <a:off x="371583" y="6517423"/>
            <a:ext cx="456364" cy="20005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fld id="{E9C6F3DA-F5B5-479A-BC2D-A29C88AE9940}" type="slidenum">
              <a:rPr kumimoji="0" lang="en-US" sz="700" b="0" i="0" u="none" strike="noStrike" kern="0" cap="none" spc="0" normalizeH="0" baseline="0" noProof="0" smtClean="0">
                <a:ln>
                  <a:noFill/>
                </a:ln>
                <a:solidFill>
                  <a:srgbClr val="FFFFFF">
                    <a:lumMod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700" b="0" i="0" u="none" strike="noStrike" kern="0" cap="none" spc="0" normalizeH="0" baseline="0" noProof="0">
              <a:ln>
                <a:noFill/>
              </a:ln>
              <a:solidFill>
                <a:srgbClr val="FFFFFF">
                  <a:lumMod val="75000"/>
                </a:srgbClr>
              </a:solidFill>
              <a:effectLst/>
              <a:uLnTx/>
              <a:uFillTx/>
            </a:endParaRPr>
          </a:p>
        </p:txBody>
      </p:sp>
      <p:sp>
        <p:nvSpPr>
          <p:cNvPr id="17" name="Text Placeholder 2">
            <a:extLst>
              <a:ext uri="{FF2B5EF4-FFF2-40B4-BE49-F238E27FC236}">
                <a16:creationId xmlns:a16="http://schemas.microsoft.com/office/drawing/2014/main" id="{D929B34E-4B95-40EC-AF9F-8C2F5BDB85C9}"/>
              </a:ext>
            </a:extLst>
          </p:cNvPr>
          <p:cNvSpPr>
            <a:spLocks noGrp="1"/>
          </p:cNvSpPr>
          <p:nvPr>
            <p:ph type="body" idx="1" hasCustomPrompt="1"/>
          </p:nvPr>
        </p:nvSpPr>
        <p:spPr>
          <a:xfrm>
            <a:off x="456744" y="5598695"/>
            <a:ext cx="10827604" cy="677797"/>
          </a:xfrm>
          <a:prstGeom prst="rect">
            <a:avLst/>
          </a:prstGeom>
        </p:spPr>
        <p:txBody>
          <a:bodyPr lIns="91440">
            <a:no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subtitle style</a:t>
            </a:r>
          </a:p>
        </p:txBody>
      </p:sp>
    </p:spTree>
    <p:extLst>
      <p:ext uri="{BB962C8B-B14F-4D97-AF65-F5344CB8AC3E}">
        <p14:creationId xmlns:p14="http://schemas.microsoft.com/office/powerpoint/2010/main" val="5647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572805" y="5693163"/>
            <a:ext cx="10771470"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i="1" kern="1200">
                <a:solidFill>
                  <a:srgbClr val="BFBFBF"/>
                </a:solidFill>
                <a:effectLst/>
                <a:latin typeface="+mn-lt"/>
                <a:ea typeface="+mn-ea"/>
                <a:cs typeface="+mn-cs"/>
              </a:rPr>
              <a:t>© 2024 Cadence Design Systems, Inc. All rights reserved worldwide. Cadence, the Cadence logo, and the other Cadence marks found at </a:t>
            </a:r>
            <a:r>
              <a:rPr lang="en-US" sz="800" i="1"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https://</a:t>
            </a:r>
            <a:r>
              <a:rPr lang="en-US" sz="800" i="1" u="sng"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www.cadence.com/go/trademarks</a:t>
            </a:r>
            <a:r>
              <a:rPr lang="en-US" sz="800" i="1"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 </a:t>
            </a:r>
            <a:r>
              <a:rPr lang="en-US" sz="800" i="1" kern="1200">
                <a:solidFill>
                  <a:srgbClr val="BFBFBF"/>
                </a:solidFill>
                <a:effectLst/>
                <a:latin typeface="+mn-lt"/>
                <a:ea typeface="+mn-ea"/>
                <a:cs typeface="+mn-cs"/>
              </a:rPr>
              <a:t>are trademarks or registered trademarks of </a:t>
            </a:r>
            <a:br>
              <a:rPr lang="en-US" sz="800" i="1" kern="1200">
                <a:solidFill>
                  <a:srgbClr val="BFBFBF"/>
                </a:solidFill>
                <a:effectLst/>
                <a:latin typeface="+mn-lt"/>
                <a:ea typeface="+mn-ea"/>
                <a:cs typeface="+mn-cs"/>
              </a:rPr>
            </a:br>
            <a:r>
              <a:rPr lang="en-US" sz="800" i="1" kern="1200">
                <a:solidFill>
                  <a:srgbClr val="BFBFBF"/>
                </a:solidFill>
                <a:effectLst/>
                <a:latin typeface="+mn-lt"/>
                <a:ea typeface="+mn-ea"/>
                <a:cs typeface="+mn-cs"/>
              </a:rPr>
              <a:t>Cadence Design Systems, Inc. Accellera and SystemC are trademarks of Accellera Systems Initiative Inc. All Arm products are registered trademarks or trademarks of Arm Limited (or its subsidiaries) in the US and/or elsewhere. All MIPI specifications are registered trademarks or service marks owned by MIPI Alliance. All PCI-SIG specifications are registered trademarks or trademarks of PCI-SIG. All other trademarks are the property of their respective owners.</a:t>
            </a:r>
            <a:endParaRPr lang="en-US" sz="800">
              <a:solidFill>
                <a:srgbClr val="BFBFBF"/>
              </a:solidFill>
              <a:effectLst/>
            </a:endParaRPr>
          </a:p>
        </p:txBody>
      </p:sp>
      <p:pic>
        <p:nvPicPr>
          <p:cNvPr id="5" name="Graphic 4">
            <a:extLst>
              <a:ext uri="{FF2B5EF4-FFF2-40B4-BE49-F238E27FC236}">
                <a16:creationId xmlns:a16="http://schemas.microsoft.com/office/drawing/2014/main" id="{5B4FD8CC-F52C-45BA-9409-3279606FB35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23808" y="2679232"/>
            <a:ext cx="4353025" cy="822960"/>
          </a:xfrm>
          <a:prstGeom prst="rect">
            <a:avLst/>
          </a:prstGeom>
        </p:spPr>
      </p:pic>
      <p:grpSp>
        <p:nvGrpSpPr>
          <p:cNvPr id="6" name="Group 5">
            <a:extLst>
              <a:ext uri="{FF2B5EF4-FFF2-40B4-BE49-F238E27FC236}">
                <a16:creationId xmlns:a16="http://schemas.microsoft.com/office/drawing/2014/main" id="{C355CB13-4131-493A-B637-837BC74B3818}"/>
              </a:ext>
            </a:extLst>
          </p:cNvPr>
          <p:cNvGrpSpPr/>
          <p:nvPr userDrawn="1"/>
        </p:nvGrpSpPr>
        <p:grpSpPr>
          <a:xfrm>
            <a:off x="0" y="368"/>
            <a:ext cx="12192000" cy="43178"/>
            <a:chOff x="0" y="368"/>
            <a:chExt cx="12192000" cy="43178"/>
          </a:xfrm>
        </p:grpSpPr>
        <p:sp>
          <p:nvSpPr>
            <p:cNvPr id="7" name="Rectangle 6">
              <a:extLst>
                <a:ext uri="{FF2B5EF4-FFF2-40B4-BE49-F238E27FC236}">
                  <a16:creationId xmlns:a16="http://schemas.microsoft.com/office/drawing/2014/main" id="{F9BA40B7-FB75-4C9A-85CD-0AF3ED79AF6A}"/>
                </a:ext>
              </a:extLst>
            </p:cNvPr>
            <p:cNvSpPr/>
            <p:nvPr userDrawn="1"/>
          </p:nvSpPr>
          <p:spPr>
            <a:xfrm>
              <a:off x="4064000" y="368"/>
              <a:ext cx="4064000" cy="43178"/>
            </a:xfrm>
            <a:prstGeom prst="rect">
              <a:avLst/>
            </a:prstGeom>
            <a:gradFill>
              <a:gsLst>
                <a:gs pos="100000">
                  <a:srgbClr val="2DCCD3"/>
                </a:gs>
                <a:gs pos="0">
                  <a:srgbClr val="147BD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C62FE18-D2FC-45E3-898B-224F9DAA381A}"/>
                </a:ext>
              </a:extLst>
            </p:cNvPr>
            <p:cNvSpPr/>
            <p:nvPr userDrawn="1"/>
          </p:nvSpPr>
          <p:spPr>
            <a:xfrm>
              <a:off x="8128000" y="368"/>
              <a:ext cx="4064000" cy="43178"/>
            </a:xfrm>
            <a:prstGeom prst="rect">
              <a:avLst/>
            </a:prstGeom>
            <a:gradFill>
              <a:gsLst>
                <a:gs pos="100000">
                  <a:srgbClr val="FFB81C"/>
                </a:gs>
                <a:gs pos="0">
                  <a:srgbClr val="84DB0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87D51E-0340-46EE-9382-8E2F29A794B2}"/>
                </a:ext>
              </a:extLst>
            </p:cNvPr>
            <p:cNvSpPr/>
            <p:nvPr userDrawn="1"/>
          </p:nvSpPr>
          <p:spPr>
            <a:xfrm>
              <a:off x="0" y="368"/>
              <a:ext cx="4064000" cy="43178"/>
            </a:xfrm>
            <a:prstGeom prst="rect">
              <a:avLst/>
            </a:prstGeom>
            <a:gradFill>
              <a:gsLst>
                <a:gs pos="50000">
                  <a:srgbClr val="E4002B"/>
                </a:gs>
                <a:gs pos="100000">
                  <a:srgbClr val="CE0058"/>
                </a:gs>
                <a:gs pos="0">
                  <a:srgbClr val="FF902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9835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nd Title with Tighter Content Leadin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5430" y="1188720"/>
            <a:ext cx="11255827" cy="5146766"/>
          </a:xfrm>
          <a:prstGeom prst="rect">
            <a:avLst/>
          </a:prstGeom>
        </p:spPr>
        <p:txBody>
          <a:bodyPr vert="horz" lIns="0" tIns="45720" rIns="91440" bIns="45720" rtlCol="0">
            <a:noAutofit/>
          </a:bodyPr>
          <a:lstStyle>
            <a:lvl1pPr>
              <a:defRPr lang="en-US" dirty="0"/>
            </a:lvl1pPr>
            <a:lvl2pPr>
              <a:spcBef>
                <a:spcPts val="400"/>
              </a:spcBef>
              <a:spcAft>
                <a:spcPts val="0"/>
              </a:spcAft>
              <a:defRPr lang="en-US" dirty="0"/>
            </a:lvl2pPr>
            <a:lvl3pPr>
              <a:spcBef>
                <a:spcPts val="400"/>
              </a:spcBef>
              <a:spcAft>
                <a:spcPts val="0"/>
              </a:spcAft>
              <a:defRPr lang="en-US" dirty="0"/>
            </a:lvl3pPr>
            <a:lvl4pPr>
              <a:defRPr lang="en-US" dirty="0"/>
            </a:lvl4pPr>
          </a:lstStyle>
          <a:p>
            <a:pPr lvl="0"/>
            <a:r>
              <a:rPr lang="en-US"/>
              <a:t>Click to edit Master text styles</a:t>
            </a:r>
          </a:p>
          <a:p>
            <a:pPr lvl="1"/>
            <a:r>
              <a:rPr lang="en-US"/>
              <a:t>Second level</a:t>
            </a:r>
          </a:p>
          <a:p>
            <a:pPr lvl="2"/>
            <a:r>
              <a:rPr lang="en-US"/>
              <a:t>Third level</a:t>
            </a:r>
          </a:p>
        </p:txBody>
      </p:sp>
      <p:sp>
        <p:nvSpPr>
          <p:cNvPr id="6" name="Title 1">
            <a:extLst>
              <a:ext uri="{FF2B5EF4-FFF2-40B4-BE49-F238E27FC236}">
                <a16:creationId xmlns:a16="http://schemas.microsoft.com/office/drawing/2014/main" id="{15ACACC4-4AF0-4A8A-B447-116F2CD731D9}"/>
              </a:ext>
            </a:extLst>
          </p:cNvPr>
          <p:cNvSpPr>
            <a:spLocks noGrp="1"/>
          </p:cNvSpPr>
          <p:nvPr>
            <p:ph type="title"/>
          </p:nvPr>
        </p:nvSpPr>
        <p:spPr>
          <a:xfrm>
            <a:off x="446313" y="365125"/>
            <a:ext cx="11612880" cy="565150"/>
          </a:xfrm>
        </p:spPr>
        <p:txBody>
          <a:bodyPr/>
          <a:lstStyle/>
          <a:p>
            <a:r>
              <a:rPr lang="en-US"/>
              <a:t>Click to edit Master title style</a:t>
            </a:r>
          </a:p>
        </p:txBody>
      </p:sp>
    </p:spTree>
    <p:extLst>
      <p:ext uri="{BB962C8B-B14F-4D97-AF65-F5344CB8AC3E}">
        <p14:creationId xmlns:p14="http://schemas.microsoft.com/office/powerpoint/2010/main" val="4151683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Heavy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493439"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11335784"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300"/>
              </a:spcBef>
              <a:spcAft>
                <a:spcPts val="400"/>
              </a:spcAft>
              <a:defRPr lang="en-US" sz="1600" dirty="0"/>
            </a:lvl2pPr>
            <a:lvl3pPr>
              <a:spcBef>
                <a:spcPts val="3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3972274105"/>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umn Heavy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defRPr lang="en-US" sz="2000" dirty="0"/>
            </a:lvl1pPr>
            <a:lvl2pPr>
              <a:defRPr lang="en-US" sz="1600" dirty="0"/>
            </a:lvl2pPr>
            <a:lvl3pPr>
              <a:defRPr lang="en-US" sz="1200" dirty="0"/>
            </a:lvl3pPr>
            <a:lvl4pPr>
              <a:defRPr lang="en-US" dirty="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32C4F24A-B06A-4364-928C-62F9F1DDE508}"/>
              </a:ext>
            </a:extLst>
          </p:cNvPr>
          <p:cNvSpPr>
            <a:spLocks noGrp="1"/>
          </p:cNvSpPr>
          <p:nvPr>
            <p:ph idx="15"/>
          </p:nvPr>
        </p:nvSpPr>
        <p:spPr>
          <a:xfrm>
            <a:off x="6095998" y="1591056"/>
            <a:ext cx="5660571" cy="4688363"/>
          </a:xfrm>
          <a:prstGeom prst="rect">
            <a:avLst/>
          </a:prstGeom>
        </p:spPr>
        <p:txBody>
          <a:bodyPr vert="horz" lIns="0" tIns="45720" rIns="91440" bIns="45720" rtlCol="0">
            <a:noAutofit/>
          </a:bodyPr>
          <a:lstStyle>
            <a:lvl1pPr>
              <a:defRPr lang="en-US" sz="2000" smtClean="0"/>
            </a:lvl1pPr>
            <a:lvl2pPr>
              <a:defRPr lang="en-US" sz="1600" smtClean="0"/>
            </a:lvl2pPr>
            <a:lvl3pPr>
              <a:defRPr lang="en-US" sz="1200" smtClean="0"/>
            </a:lvl3pPr>
            <a:lvl4pPr marL="1652588" indent="-280988">
              <a:buClr>
                <a:schemeClr val="bg2"/>
              </a:buClr>
              <a:buSzPct val="100000"/>
              <a:buFont typeface="Arial" panose="020B0604020202020204" pitchFamily="34" charset="0"/>
              <a:buChar char="•"/>
              <a:defRPr lang="en-US" sz="1200" smtClean="0">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57177365"/>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Column Content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03CA47B-D942-47BA-BDF5-2703D6AC814F}"/>
              </a:ext>
            </a:extLst>
          </p:cNvPr>
          <p:cNvSpPr>
            <a:spLocks noGrp="1"/>
          </p:cNvSpPr>
          <p:nvPr>
            <p:ph type="pic" sz="quarter" idx="16"/>
          </p:nvPr>
        </p:nvSpPr>
        <p:spPr>
          <a:xfrm>
            <a:off x="6096000" y="1587500"/>
            <a:ext cx="5654675" cy="4708525"/>
          </a:xfrm>
          <a:ln w="25400">
            <a:gradFill>
              <a:gsLst>
                <a:gs pos="0">
                  <a:srgbClr val="9EDA12"/>
                </a:gs>
                <a:gs pos="65000">
                  <a:srgbClr val="EECB1A"/>
                </a:gs>
                <a:gs pos="35000">
                  <a:srgbClr val="C8D616"/>
                </a:gs>
                <a:gs pos="100000">
                  <a:srgbClr val="FFB91C"/>
                </a:gs>
              </a:gsLst>
              <a:lin ang="5400000" scaled="1"/>
            </a:gradFill>
          </a:ln>
        </p:spPr>
        <p:txBody>
          <a:bodyPr/>
          <a:lstStyle/>
          <a:p>
            <a:r>
              <a:rPr lang="en-US"/>
              <a:t>Click icon to add picture</a:t>
            </a:r>
          </a:p>
        </p:txBody>
      </p:sp>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500"/>
              </a:spcBef>
              <a:spcAft>
                <a:spcPts val="400"/>
              </a:spcAft>
              <a:defRPr lang="en-US" sz="1600" dirty="0"/>
            </a:lvl2pPr>
            <a:lvl3pPr>
              <a:spcBef>
                <a:spcPts val="5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2154220852"/>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Column- Right Graphic-Char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500"/>
              </a:spcBef>
              <a:spcAft>
                <a:spcPts val="400"/>
              </a:spcAft>
              <a:defRPr lang="en-US" sz="1600" dirty="0"/>
            </a:lvl2pPr>
            <a:lvl3pPr>
              <a:spcBef>
                <a:spcPts val="5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199829632"/>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6313" y="365126"/>
            <a:ext cx="11310257" cy="580806"/>
          </a:xfrm>
        </p:spPr>
        <p:txBody>
          <a:bodyPr/>
          <a:lstStyle>
            <a:lvl1pPr>
              <a:defRPr>
                <a:solidFill>
                  <a:srgbClr val="262626"/>
                </a:solidFill>
              </a:defRPr>
            </a:lvl1pPr>
          </a:lstStyle>
          <a:p>
            <a:r>
              <a:rPr lang="en-US"/>
              <a:t>Click to edit Master title style</a:t>
            </a:r>
          </a:p>
        </p:txBody>
      </p:sp>
    </p:spTree>
    <p:extLst>
      <p:ext uri="{BB962C8B-B14F-4D97-AF65-F5344CB8AC3E}">
        <p14:creationId xmlns:p14="http://schemas.microsoft.com/office/powerpoint/2010/main" val="2510494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46313" y="365125"/>
            <a:ext cx="11612880" cy="454682"/>
          </a:xfrm>
        </p:spPr>
        <p:txBody>
          <a:bodyPr/>
          <a:lstStyle/>
          <a:p>
            <a:r>
              <a:rPr lang="en-US"/>
              <a:t>Click to edit Master title style</a:t>
            </a:r>
          </a:p>
        </p:txBody>
      </p:sp>
      <p:sp>
        <p:nvSpPr>
          <p:cNvPr id="4" name="Text Placeholder 4">
            <a:extLst>
              <a:ext uri="{FF2B5EF4-FFF2-40B4-BE49-F238E27FC236}">
                <a16:creationId xmlns:a16="http://schemas.microsoft.com/office/drawing/2014/main" id="{4F47D3DE-0C27-4D0B-95F1-32219C097A72}"/>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spcBef>
                <a:spcPts val="0"/>
              </a:spcBef>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Tree>
    <p:extLst>
      <p:ext uri="{BB962C8B-B14F-4D97-AF65-F5344CB8AC3E}">
        <p14:creationId xmlns:p14="http://schemas.microsoft.com/office/powerpoint/2010/main" val="177436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518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16" descr="A picture containing shape&#10;&#10;Description automatically generated">
            <a:extLst>
              <a:ext uri="{FF2B5EF4-FFF2-40B4-BE49-F238E27FC236}">
                <a16:creationId xmlns:a16="http://schemas.microsoft.com/office/drawing/2014/main" id="{712250CC-5D72-458B-8B32-C9C5EF24038A}"/>
              </a:ext>
            </a:extLst>
          </p:cNvPr>
          <p:cNvPicPr>
            <a:picLocks noChangeAspect="1"/>
          </p:cNvPicPr>
          <p:nvPr userDrawn="1"/>
        </p:nvPicPr>
        <p:blipFill rotWithShape="1">
          <a:blip r:embed="rId13" cstate="email">
            <a:extLst>
              <a:ext uri="{28A0092B-C50C-407E-A947-70E740481C1C}">
                <a14:useLocalDpi xmlns:a14="http://schemas.microsoft.com/office/drawing/2010/main"/>
              </a:ext>
            </a:extLst>
          </a:blip>
          <a:srcRect t="-4167"/>
          <a:stretch/>
        </p:blipFill>
        <p:spPr>
          <a:xfrm>
            <a:off x="10016358" y="0"/>
            <a:ext cx="2175641" cy="6858000"/>
          </a:xfrm>
          <a:prstGeom prst="rect">
            <a:avLst/>
          </a:prstGeom>
        </p:spPr>
      </p:pic>
      <p:sp>
        <p:nvSpPr>
          <p:cNvPr id="2" name="Title Placeholder 1">
            <a:extLst>
              <a:ext uri="{FF2B5EF4-FFF2-40B4-BE49-F238E27FC236}">
                <a16:creationId xmlns:a16="http://schemas.microsoft.com/office/drawing/2014/main" id="{452829E3-42AA-4ECB-90DB-F36F704F4837}"/>
              </a:ext>
            </a:extLst>
          </p:cNvPr>
          <p:cNvSpPr>
            <a:spLocks noGrp="1"/>
          </p:cNvSpPr>
          <p:nvPr>
            <p:ph type="title"/>
          </p:nvPr>
        </p:nvSpPr>
        <p:spPr>
          <a:xfrm>
            <a:off x="446313" y="365125"/>
            <a:ext cx="11310257" cy="666871"/>
          </a:xfrm>
          <a:prstGeom prst="rect">
            <a:avLst/>
          </a:prstGeom>
        </p:spPr>
        <p:txBody>
          <a:bodyPr vert="horz" lIns="4572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2F5B3634-BE53-4DAC-8B5E-4015CDEC9CF1}"/>
              </a:ext>
            </a:extLst>
          </p:cNvPr>
          <p:cNvSpPr>
            <a:spLocks noGrp="1"/>
          </p:cNvSpPr>
          <p:nvPr>
            <p:ph type="body" idx="1"/>
          </p:nvPr>
        </p:nvSpPr>
        <p:spPr>
          <a:xfrm>
            <a:off x="446313" y="1825625"/>
            <a:ext cx="11310257" cy="4351338"/>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83" name="Picture 15">
            <a:extLst>
              <a:ext uri="{FF2B5EF4-FFF2-40B4-BE49-F238E27FC236}">
                <a16:creationId xmlns:a16="http://schemas.microsoft.com/office/drawing/2014/main" id="{D6EA127D-FF02-4206-AAB0-6F7BA3DB9F11}"/>
              </a:ext>
            </a:extLst>
          </p:cNvPr>
          <p:cNvPicPr>
            <a:picLocks noChangeAspect="1" noChangeArrowheads="1"/>
          </p:cNvPicPr>
          <p:nvPr userDrawn="1"/>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bwMode="auto">
          <a:xfrm>
            <a:off x="10950729" y="6507729"/>
            <a:ext cx="96734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a:extLst>
              <a:ext uri="{FF2B5EF4-FFF2-40B4-BE49-F238E27FC236}">
                <a16:creationId xmlns:a16="http://schemas.microsoft.com/office/drawing/2014/main" id="{C6238415-51E2-4B57-8686-3A7BE463A002}"/>
              </a:ext>
            </a:extLst>
          </p:cNvPr>
          <p:cNvSpPr/>
          <p:nvPr userDrawn="1"/>
        </p:nvSpPr>
        <p:spPr>
          <a:xfrm>
            <a:off x="757609" y="6517423"/>
            <a:ext cx="6096000" cy="200055"/>
          </a:xfrm>
          <a:prstGeom prst="rect">
            <a:avLst/>
          </a:prstGeom>
        </p:spPr>
        <p:txBody>
          <a:bodyPr>
            <a:spAutoFit/>
          </a:bodyPr>
          <a:lstStyle/>
          <a:p>
            <a:r>
              <a:rPr lang="en-US" sz="700">
                <a:solidFill>
                  <a:srgbClr val="BFBFBF"/>
                </a:solidFill>
                <a:latin typeface="Arial" panose="020B0604020202020204" pitchFamily="34" charset="0"/>
                <a:cs typeface="Arial" panose="020B0604020202020204" pitchFamily="34" charset="0"/>
              </a:rPr>
              <a:t>© 2024 Cadence Design Systems, Inc. Cadence confidential. Internal use only.</a:t>
            </a:r>
          </a:p>
        </p:txBody>
      </p:sp>
      <p:sp>
        <p:nvSpPr>
          <p:cNvPr id="11" name="TextBox 10">
            <a:extLst>
              <a:ext uri="{FF2B5EF4-FFF2-40B4-BE49-F238E27FC236}">
                <a16:creationId xmlns:a16="http://schemas.microsoft.com/office/drawing/2014/main" id="{2C55A0A3-C444-42C3-B99D-6C7C3F66445E}"/>
              </a:ext>
            </a:extLst>
          </p:cNvPr>
          <p:cNvSpPr txBox="1"/>
          <p:nvPr userDrawn="1"/>
        </p:nvSpPr>
        <p:spPr>
          <a:xfrm>
            <a:off x="371583" y="6517423"/>
            <a:ext cx="456364" cy="200055"/>
          </a:xfrm>
          <a:prstGeom prst="rect">
            <a:avLst/>
          </a:prstGeom>
          <a:noFill/>
        </p:spPr>
        <p:txBody>
          <a:bodyPr wrap="square" rtlCol="0">
            <a:spAutoFit/>
          </a:bodyPr>
          <a:lstStyle/>
          <a:p>
            <a:fld id="{E9C6F3DA-F5B5-479A-BC2D-A29C88AE9940}" type="slidenum">
              <a:rPr lang="en-US" sz="700" smtClean="0">
                <a:solidFill>
                  <a:schemeClr val="bg1">
                    <a:lumMod val="75000"/>
                  </a:schemeClr>
                </a:solidFill>
                <a:latin typeface="Arial" panose="020B0604020202020204" pitchFamily="34" charset="0"/>
              </a:rPr>
              <a:pPr/>
              <a:t>‹#›</a:t>
            </a:fld>
            <a:endParaRPr lang="en-US" sz="700">
              <a:solidFill>
                <a:schemeClr val="bg1">
                  <a:lumMod val="75000"/>
                </a:schemeClr>
              </a:solidFill>
              <a:latin typeface="Arial" panose="020B0604020202020204" pitchFamily="34" charset="0"/>
            </a:endParaRPr>
          </a:p>
        </p:txBody>
      </p:sp>
      <p:grpSp>
        <p:nvGrpSpPr>
          <p:cNvPr id="4" name="Group 3">
            <a:extLst>
              <a:ext uri="{FF2B5EF4-FFF2-40B4-BE49-F238E27FC236}">
                <a16:creationId xmlns:a16="http://schemas.microsoft.com/office/drawing/2014/main" id="{97759A8F-77E8-4D40-9CCB-2B62D203A2C0}"/>
              </a:ext>
            </a:extLst>
          </p:cNvPr>
          <p:cNvGrpSpPr/>
          <p:nvPr userDrawn="1"/>
        </p:nvGrpSpPr>
        <p:grpSpPr>
          <a:xfrm>
            <a:off x="0" y="368"/>
            <a:ext cx="12192000" cy="43178"/>
            <a:chOff x="0" y="368"/>
            <a:chExt cx="12192000" cy="43178"/>
          </a:xfrm>
        </p:grpSpPr>
        <p:sp>
          <p:nvSpPr>
            <p:cNvPr id="14" name="Rectangle 13">
              <a:extLst>
                <a:ext uri="{FF2B5EF4-FFF2-40B4-BE49-F238E27FC236}">
                  <a16:creationId xmlns:a16="http://schemas.microsoft.com/office/drawing/2014/main" id="{CAE802DC-8993-41C3-8D5A-890FF5017424}"/>
                </a:ext>
              </a:extLst>
            </p:cNvPr>
            <p:cNvSpPr/>
            <p:nvPr userDrawn="1"/>
          </p:nvSpPr>
          <p:spPr>
            <a:xfrm>
              <a:off x="4064000" y="368"/>
              <a:ext cx="4064000" cy="43178"/>
            </a:xfrm>
            <a:prstGeom prst="rect">
              <a:avLst/>
            </a:prstGeom>
            <a:gradFill>
              <a:gsLst>
                <a:gs pos="100000">
                  <a:srgbClr val="2DCCD3"/>
                </a:gs>
                <a:gs pos="0">
                  <a:srgbClr val="147BD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4CBE109-0F11-4D87-8D5D-63B1E2F7E26D}"/>
                </a:ext>
              </a:extLst>
            </p:cNvPr>
            <p:cNvSpPr/>
            <p:nvPr userDrawn="1"/>
          </p:nvSpPr>
          <p:spPr>
            <a:xfrm>
              <a:off x="8128000" y="368"/>
              <a:ext cx="4064000" cy="43178"/>
            </a:xfrm>
            <a:prstGeom prst="rect">
              <a:avLst/>
            </a:prstGeom>
            <a:gradFill>
              <a:gsLst>
                <a:gs pos="100000">
                  <a:srgbClr val="FFB81C"/>
                </a:gs>
                <a:gs pos="0">
                  <a:srgbClr val="84DB0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9C7D2E-BEB6-4F0E-96C2-5A7B3776B7FE}"/>
                </a:ext>
              </a:extLst>
            </p:cNvPr>
            <p:cNvSpPr/>
            <p:nvPr userDrawn="1"/>
          </p:nvSpPr>
          <p:spPr>
            <a:xfrm>
              <a:off x="0" y="368"/>
              <a:ext cx="4064000" cy="43178"/>
            </a:xfrm>
            <a:prstGeom prst="rect">
              <a:avLst/>
            </a:prstGeom>
            <a:gradFill>
              <a:gsLst>
                <a:gs pos="50000">
                  <a:srgbClr val="E4002B"/>
                </a:gs>
                <a:gs pos="100000">
                  <a:srgbClr val="CE0058"/>
                </a:gs>
                <a:gs pos="0">
                  <a:srgbClr val="FF902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30205924"/>
      </p:ext>
    </p:extLst>
  </p:cSld>
  <p:clrMap bg1="lt1" tx1="dk1" bg2="lt2" tx2="dk2" accent1="accent1" accent2="accent2" accent3="accent3" accent4="accent4" accent5="accent5" accent6="accent6" hlink="hlink" folHlink="folHlink"/>
  <p:sldLayoutIdLst>
    <p:sldLayoutId id="2147483663" r:id="rId1"/>
    <p:sldLayoutId id="2147483650" r:id="rId2"/>
    <p:sldLayoutId id="2147483672" r:id="rId3"/>
    <p:sldLayoutId id="2147483670" r:id="rId4"/>
    <p:sldLayoutId id="2147483673" r:id="rId5"/>
    <p:sldLayoutId id="2147483676" r:id="rId6"/>
    <p:sldLayoutId id="2147483654" r:id="rId7"/>
    <p:sldLayoutId id="2147483665" r:id="rId8"/>
    <p:sldLayoutId id="2147483671" r:id="rId9"/>
    <p:sldLayoutId id="2147483677" r:id="rId10"/>
    <p:sldLayoutId id="2147483657" r:id="rId11"/>
  </p:sldLayoutIdLst>
  <p:hf hdr="0" ftr="0" dt="0"/>
  <p:txStyles>
    <p:titleStyle>
      <a:lvl1pPr marL="0" indent="0" algn="l" defTabSz="914400" rtl="0" eaLnBrk="1" latinLnBrk="0" hangingPunct="1">
        <a:lnSpc>
          <a:spcPct val="90000"/>
        </a:lnSpc>
        <a:spcBef>
          <a:spcPct val="0"/>
        </a:spcBef>
        <a:buFont typeface="Arial" panose="020B0604020202020204" pitchFamily="34" charset="0"/>
        <a:buNone/>
        <a:defRPr sz="3000" kern="1200">
          <a:solidFill>
            <a:schemeClr val="tx1"/>
          </a:solidFill>
          <a:latin typeface="Arial" panose="020B0604020202020204" pitchFamily="34" charset="0"/>
          <a:ea typeface="+mj-ea"/>
          <a:cs typeface="+mj-cs"/>
        </a:defRPr>
      </a:lvl1pPr>
    </p:titleStyle>
    <p:bodyStyle>
      <a:lvl1pPr marL="346075" indent="-288925" algn="l" defTabSz="914400" rtl="0" eaLnBrk="1" latinLnBrk="0" hangingPunct="1">
        <a:lnSpc>
          <a:spcPct val="90000"/>
        </a:lnSpc>
        <a:spcBef>
          <a:spcPts val="1000"/>
        </a:spcBef>
        <a:spcAft>
          <a:spcPts val="0"/>
        </a:spcAft>
        <a:buClr>
          <a:schemeClr val="bg2"/>
        </a:buClr>
        <a:buSzPct val="100000"/>
        <a:buFont typeface="Arial" panose="020B0604020202020204" pitchFamily="34" charset="0"/>
        <a:buChar char="•"/>
        <a:tabLst/>
        <a:defRPr sz="24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500"/>
        </a:spcBef>
        <a:spcAft>
          <a:spcPts val="300"/>
        </a:spcAft>
        <a:buClr>
          <a:schemeClr val="bg2"/>
        </a:buClr>
        <a:buSzPct val="60000"/>
        <a:buFont typeface="Courier New" panose="02070309020205020404" pitchFamily="49" charset="0"/>
        <a:buChar char="o"/>
        <a:tabLst/>
        <a:defRPr sz="20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500"/>
        </a:spcBef>
        <a:spcAft>
          <a:spcPts val="300"/>
        </a:spcAft>
        <a:buClr>
          <a:schemeClr val="bg2"/>
        </a:buClr>
        <a:buSzPct val="100000"/>
        <a:buFont typeface="Rubik Light" panose="00000400000000000000" pitchFamily="2" charset="-79"/>
        <a:buChar char="–"/>
        <a:tabLst/>
        <a:defRPr sz="16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300"/>
        </a:spcAft>
        <a:buClr>
          <a:schemeClr val="bg2"/>
        </a:buClr>
        <a:buSzPct val="100000"/>
        <a:buFont typeface="Arial" panose="020B0604020202020204" pitchFamily="34" charset="0"/>
        <a:buChar char="•"/>
        <a:tabLst/>
        <a:defRPr sz="1200" kern="1200">
          <a:solidFill>
            <a:schemeClr val="tx1"/>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13A80-FB54-4892-DF8C-92906F63ABA9}"/>
              </a:ext>
            </a:extLst>
          </p:cNvPr>
          <p:cNvSpPr>
            <a:spLocks noGrp="1"/>
          </p:cNvSpPr>
          <p:nvPr>
            <p:ph type="title"/>
          </p:nvPr>
        </p:nvSpPr>
        <p:spPr>
          <a:xfrm>
            <a:off x="425957" y="4772824"/>
            <a:ext cx="11573741" cy="1106385"/>
          </a:xfrm>
        </p:spPr>
        <p:txBody>
          <a:bodyPr/>
          <a:lstStyle/>
          <a:p>
            <a:r>
              <a:rPr lang="en-US" dirty="0">
                <a:solidFill>
                  <a:schemeClr val="bg1"/>
                </a:solidFill>
              </a:rPr>
              <a:t>ADE Copilot – </a:t>
            </a:r>
            <a:r>
              <a:rPr lang="en-US" altLang="zh-CN" dirty="0">
                <a:solidFill>
                  <a:schemeClr val="bg1"/>
                </a:solidFill>
              </a:rPr>
              <a:t>Intelligent Optimization Engine Based On LLM</a:t>
            </a:r>
            <a:br>
              <a:rPr lang="en-US" dirty="0">
                <a:solidFill>
                  <a:schemeClr val="bg1"/>
                </a:solidFill>
              </a:rPr>
            </a:br>
            <a:endParaRPr lang="en-US" dirty="0">
              <a:solidFill>
                <a:schemeClr val="bg1"/>
              </a:solidFill>
            </a:endParaRPr>
          </a:p>
        </p:txBody>
      </p:sp>
      <p:sp>
        <p:nvSpPr>
          <p:cNvPr id="3" name="Text Placeholder 2">
            <a:extLst>
              <a:ext uri="{FF2B5EF4-FFF2-40B4-BE49-F238E27FC236}">
                <a16:creationId xmlns:a16="http://schemas.microsoft.com/office/drawing/2014/main" id="{987EC2B8-3DE7-1701-DB4C-157AE8FF3F3F}"/>
              </a:ext>
            </a:extLst>
          </p:cNvPr>
          <p:cNvSpPr>
            <a:spLocks noGrp="1"/>
          </p:cNvSpPr>
          <p:nvPr>
            <p:ph type="body" idx="11"/>
          </p:nvPr>
        </p:nvSpPr>
        <p:spPr>
          <a:xfrm>
            <a:off x="425957" y="5879209"/>
            <a:ext cx="11573740" cy="907483"/>
          </a:xfrm>
        </p:spPr>
        <p:txBody>
          <a:bodyPr/>
          <a:lstStyle/>
          <a:p>
            <a:r>
              <a:rPr lang="en-US" sz="1800" b="0" i="0" u="none" strike="noStrike" dirty="0">
                <a:solidFill>
                  <a:srgbClr val="FFFFFF"/>
                </a:solidFill>
                <a:effectLst/>
                <a:latin typeface="Arial" panose="020B0604020202020204" pitchFamily="34" charset="0"/>
              </a:rPr>
              <a:t>Mark Hahn, Val Fouron, Gopal Varshney, Pallavi Sharma, Jacob Colwell, Keith Dennison,</a:t>
            </a:r>
            <a:r>
              <a:rPr lang="en-US" sz="1800" b="0" i="0" dirty="0">
                <a:solidFill>
                  <a:srgbClr val="000000"/>
                </a:solidFill>
                <a:effectLst/>
                <a:latin typeface="Arial" panose="020B0604020202020204" pitchFamily="34" charset="0"/>
              </a:rPr>
              <a:t>​</a:t>
            </a:r>
            <a:br>
              <a:rPr lang="en-US" sz="1800" b="0" i="0" dirty="0">
                <a:solidFill>
                  <a:srgbClr val="000000"/>
                </a:solidFill>
                <a:effectLst/>
                <a:latin typeface="Arial" panose="020B0604020202020204" pitchFamily="34" charset="0"/>
              </a:rPr>
            </a:br>
            <a:r>
              <a:rPr lang="en-US" sz="1800" b="0" i="0" u="none" strike="noStrike" dirty="0">
                <a:solidFill>
                  <a:srgbClr val="FFFFFF"/>
                </a:solidFill>
                <a:effectLst/>
                <a:latin typeface="Arial" panose="020B0604020202020204" pitchFamily="34" charset="0"/>
              </a:rPr>
              <a:t>Chandramouli Kashyap, Pengcheng Xin</a:t>
            </a:r>
            <a:endParaRPr lang="en-US" dirty="0">
              <a:solidFill>
                <a:schemeClr val="bg1"/>
              </a:solidFill>
            </a:endParaRPr>
          </a:p>
        </p:txBody>
      </p:sp>
    </p:spTree>
    <p:extLst>
      <p:ext uri="{BB962C8B-B14F-4D97-AF65-F5344CB8AC3E}">
        <p14:creationId xmlns:p14="http://schemas.microsoft.com/office/powerpoint/2010/main" val="2427400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ADE Chatbot</a:t>
            </a:r>
            <a:endParaRPr lang="en-US" dirty="0"/>
          </a:p>
        </p:txBody>
      </p:sp>
      <p:pic>
        <p:nvPicPr>
          <p:cNvPr id="5" name="Picture 4">
            <a:extLst>
              <a:ext uri="{FF2B5EF4-FFF2-40B4-BE49-F238E27FC236}">
                <a16:creationId xmlns:a16="http://schemas.microsoft.com/office/drawing/2014/main" id="{98BE53C4-1DBD-EC9B-8887-BE803251D9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2848" y="849646"/>
            <a:ext cx="9826303" cy="5841192"/>
          </a:xfrm>
          <a:prstGeom prst="rect">
            <a:avLst/>
          </a:prstGeom>
        </p:spPr>
      </p:pic>
    </p:spTree>
    <p:extLst>
      <p:ext uri="{BB962C8B-B14F-4D97-AF65-F5344CB8AC3E}">
        <p14:creationId xmlns:p14="http://schemas.microsoft.com/office/powerpoint/2010/main" val="3568966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ADE Chat</a:t>
            </a:r>
            <a:r>
              <a:rPr lang="en-US" altLang="zh-CN" dirty="0"/>
              <a:t>bot</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a:xfrm>
            <a:off x="435431" y="1188720"/>
            <a:ext cx="9462714" cy="5146766"/>
          </a:xfrm>
        </p:spPr>
        <p:txBody>
          <a:bodyPr/>
          <a:lstStyle/>
          <a:p>
            <a:r>
              <a:rPr lang="en-US" dirty="0"/>
              <a:t>Problem to resolve</a:t>
            </a:r>
          </a:p>
          <a:p>
            <a:pPr lvl="1"/>
            <a:r>
              <a:rPr lang="en-US" dirty="0"/>
              <a:t>ADE has many complex features and are related to each other.</a:t>
            </a:r>
          </a:p>
          <a:p>
            <a:pPr lvl="1"/>
            <a:r>
              <a:rPr lang="en-US" dirty="0"/>
              <a:t>Traditional learning methods can no longer meet the needs</a:t>
            </a:r>
          </a:p>
          <a:p>
            <a:pPr lvl="1"/>
            <a:r>
              <a:rPr lang="en-US" dirty="0"/>
              <a:t>An interactive engineering assistant based on LLM is a better choice</a:t>
            </a:r>
          </a:p>
          <a:p>
            <a:pPr lvl="1"/>
            <a:endParaRPr lang="en-US" dirty="0"/>
          </a:p>
        </p:txBody>
      </p:sp>
      <p:pic>
        <p:nvPicPr>
          <p:cNvPr id="11" name="Picture 10">
            <a:extLst>
              <a:ext uri="{FF2B5EF4-FFF2-40B4-BE49-F238E27FC236}">
                <a16:creationId xmlns:a16="http://schemas.microsoft.com/office/drawing/2014/main" id="{7572B7C6-BFF1-FA29-C3FC-EDDFEFF3C5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031" y="2848049"/>
            <a:ext cx="2728066" cy="2785798"/>
          </a:xfrm>
          <a:prstGeom prst="rect">
            <a:avLst/>
          </a:prstGeom>
        </p:spPr>
      </p:pic>
      <p:sp>
        <p:nvSpPr>
          <p:cNvPr id="12" name="TextBox 11">
            <a:extLst>
              <a:ext uri="{FF2B5EF4-FFF2-40B4-BE49-F238E27FC236}">
                <a16:creationId xmlns:a16="http://schemas.microsoft.com/office/drawing/2014/main" id="{E4E4F58C-CAE6-13A5-88E0-EFA121F7B33E}"/>
              </a:ext>
            </a:extLst>
          </p:cNvPr>
          <p:cNvSpPr txBox="1"/>
          <p:nvPr/>
        </p:nvSpPr>
        <p:spPr>
          <a:xfrm>
            <a:off x="757870" y="5815390"/>
            <a:ext cx="2851230" cy="338554"/>
          </a:xfrm>
          <a:prstGeom prst="rect">
            <a:avLst/>
          </a:prstGeom>
          <a:noFill/>
        </p:spPr>
        <p:txBody>
          <a:bodyPr wrap="none" rtlCol="0">
            <a:spAutoFit/>
          </a:bodyPr>
          <a:lstStyle/>
          <a:p>
            <a:r>
              <a:rPr lang="en-US" sz="1600" b="1" dirty="0">
                <a:solidFill>
                  <a:srgbClr val="93DA49"/>
                </a:solidFill>
                <a:latin typeface="Times New Roman" panose="02020603050405020304" pitchFamily="18" charset="0"/>
                <a:cs typeface="Times New Roman" panose="02020603050405020304" pitchFamily="18" charset="0"/>
              </a:rPr>
              <a:t>Traditional Learning Methods</a:t>
            </a:r>
          </a:p>
        </p:txBody>
      </p:sp>
      <p:pic>
        <p:nvPicPr>
          <p:cNvPr id="13" name="Picture 12">
            <a:extLst>
              <a:ext uri="{FF2B5EF4-FFF2-40B4-BE49-F238E27FC236}">
                <a16:creationId xmlns:a16="http://schemas.microsoft.com/office/drawing/2014/main" id="{206DA350-73CC-A6EA-6B38-81CB651CE0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7441" y="2923680"/>
            <a:ext cx="7217741" cy="2762487"/>
          </a:xfrm>
          <a:prstGeom prst="rect">
            <a:avLst/>
          </a:prstGeom>
        </p:spPr>
      </p:pic>
      <p:sp>
        <p:nvSpPr>
          <p:cNvPr id="14" name="TextBox 13">
            <a:extLst>
              <a:ext uri="{FF2B5EF4-FFF2-40B4-BE49-F238E27FC236}">
                <a16:creationId xmlns:a16="http://schemas.microsoft.com/office/drawing/2014/main" id="{17A5B4D4-44B6-8B08-29BB-18DCA96E97EB}"/>
              </a:ext>
            </a:extLst>
          </p:cNvPr>
          <p:cNvSpPr txBox="1"/>
          <p:nvPr/>
        </p:nvSpPr>
        <p:spPr>
          <a:xfrm>
            <a:off x="7360184" y="5841549"/>
            <a:ext cx="3108415" cy="338554"/>
          </a:xfrm>
          <a:prstGeom prst="rect">
            <a:avLst/>
          </a:prstGeom>
          <a:noFill/>
        </p:spPr>
        <p:txBody>
          <a:bodyPr wrap="none" rtlCol="0">
            <a:spAutoFit/>
          </a:bodyPr>
          <a:lstStyle/>
          <a:p>
            <a:r>
              <a:rPr lang="en-US" sz="1600" b="1" dirty="0">
                <a:solidFill>
                  <a:srgbClr val="93DA49"/>
                </a:solidFill>
                <a:latin typeface="Times New Roman" panose="02020603050405020304" pitchFamily="18" charset="0"/>
                <a:cs typeface="Times New Roman" panose="02020603050405020304" pitchFamily="18" charset="0"/>
              </a:rPr>
              <a:t>Interactive Engineering </a:t>
            </a:r>
            <a:r>
              <a:rPr lang="en-US" altLang="zh-CN" sz="1600" b="1" dirty="0">
                <a:solidFill>
                  <a:srgbClr val="93DA49"/>
                </a:solidFill>
                <a:latin typeface="Times New Roman" panose="02020603050405020304" pitchFamily="18" charset="0"/>
                <a:cs typeface="Times New Roman" panose="02020603050405020304" pitchFamily="18" charset="0"/>
              </a:rPr>
              <a:t>A</a:t>
            </a:r>
            <a:r>
              <a:rPr lang="en-US" sz="1600" b="1" dirty="0">
                <a:solidFill>
                  <a:srgbClr val="93DA49"/>
                </a:solidFill>
                <a:latin typeface="Times New Roman" panose="02020603050405020304" pitchFamily="18" charset="0"/>
                <a:cs typeface="Times New Roman" panose="02020603050405020304" pitchFamily="18" charset="0"/>
              </a:rPr>
              <a:t>ssistant</a:t>
            </a:r>
          </a:p>
        </p:txBody>
      </p:sp>
      <p:sp>
        <p:nvSpPr>
          <p:cNvPr id="2" name="Arrow: Right 1">
            <a:extLst>
              <a:ext uri="{FF2B5EF4-FFF2-40B4-BE49-F238E27FC236}">
                <a16:creationId xmlns:a16="http://schemas.microsoft.com/office/drawing/2014/main" id="{117C50BC-3DBD-D8B4-12FE-282A0B0F49C2}"/>
              </a:ext>
            </a:extLst>
          </p:cNvPr>
          <p:cNvSpPr/>
          <p:nvPr/>
        </p:nvSpPr>
        <p:spPr>
          <a:xfrm>
            <a:off x="4211218" y="3725174"/>
            <a:ext cx="820132" cy="1159497"/>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703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ADE Chat</a:t>
            </a:r>
            <a:r>
              <a:rPr lang="en-US" altLang="zh-CN" dirty="0"/>
              <a:t>bot</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a:xfrm>
            <a:off x="435431" y="1188720"/>
            <a:ext cx="9462714" cy="5146766"/>
          </a:xfrm>
        </p:spPr>
        <p:txBody>
          <a:bodyPr/>
          <a:lstStyle/>
          <a:p>
            <a:r>
              <a:rPr lang="en-US" dirty="0"/>
              <a:t>How ADE Copilot solves this problem</a:t>
            </a:r>
          </a:p>
          <a:p>
            <a:pPr lvl="1"/>
            <a:r>
              <a:rPr lang="en-US" dirty="0"/>
              <a:t>Implement interactive engineering assistant based on pre-trained LLM(Large Language Model) and RAG(Retrieval Enhancement Generation)</a:t>
            </a:r>
          </a:p>
        </p:txBody>
      </p:sp>
      <p:pic>
        <p:nvPicPr>
          <p:cNvPr id="5" name="Picture 4">
            <a:extLst>
              <a:ext uri="{FF2B5EF4-FFF2-40B4-BE49-F238E27FC236}">
                <a16:creationId xmlns:a16="http://schemas.microsoft.com/office/drawing/2014/main" id="{C5901744-30EF-A702-3150-1FDB2E35B6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8669" y="2222200"/>
            <a:ext cx="9265999" cy="4270675"/>
          </a:xfrm>
          <a:prstGeom prst="rect">
            <a:avLst/>
          </a:prstGeom>
        </p:spPr>
      </p:pic>
    </p:spTree>
    <p:extLst>
      <p:ext uri="{BB962C8B-B14F-4D97-AF65-F5344CB8AC3E}">
        <p14:creationId xmlns:p14="http://schemas.microsoft.com/office/powerpoint/2010/main" val="2274113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Measurement Generation</a:t>
            </a:r>
            <a:endParaRPr lang="en-US" dirty="0"/>
          </a:p>
        </p:txBody>
      </p:sp>
      <p:pic>
        <p:nvPicPr>
          <p:cNvPr id="6" name="Picture 5">
            <a:extLst>
              <a:ext uri="{FF2B5EF4-FFF2-40B4-BE49-F238E27FC236}">
                <a16:creationId xmlns:a16="http://schemas.microsoft.com/office/drawing/2014/main" id="{7EA70D2A-FB47-B1E6-AE3B-E18C2EA82C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4747" y="854861"/>
            <a:ext cx="9022505" cy="5711361"/>
          </a:xfrm>
          <a:prstGeom prst="rect">
            <a:avLst/>
          </a:prstGeom>
        </p:spPr>
      </p:pic>
    </p:spTree>
    <p:extLst>
      <p:ext uri="{BB962C8B-B14F-4D97-AF65-F5344CB8AC3E}">
        <p14:creationId xmlns:p14="http://schemas.microsoft.com/office/powerpoint/2010/main" val="44140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a:xfrm>
            <a:off x="446313" y="336844"/>
            <a:ext cx="11612880" cy="565150"/>
          </a:xfrm>
        </p:spPr>
        <p:txBody>
          <a:bodyPr/>
          <a:lstStyle/>
          <a:p>
            <a:r>
              <a:rPr lang="en-US" altLang="zh-CN" dirty="0"/>
              <a:t>Measurement Generation</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Problem to resolve</a:t>
            </a:r>
          </a:p>
          <a:p>
            <a:pPr lvl="1"/>
            <a:r>
              <a:rPr lang="en-US" altLang="zh-CN" dirty="0"/>
              <a:t>Turn </a:t>
            </a:r>
            <a:r>
              <a:rPr lang="en-US" dirty="0"/>
              <a:t>the custom’s requirements into skill code measurement</a:t>
            </a:r>
          </a:p>
        </p:txBody>
      </p:sp>
      <p:graphicFrame>
        <p:nvGraphicFramePr>
          <p:cNvPr id="7" name="Table 6">
            <a:extLst>
              <a:ext uri="{FF2B5EF4-FFF2-40B4-BE49-F238E27FC236}">
                <a16:creationId xmlns:a16="http://schemas.microsoft.com/office/drawing/2014/main" id="{9808EE9E-24E1-4E7E-6445-F999756E968F}"/>
              </a:ext>
            </a:extLst>
          </p:cNvPr>
          <p:cNvGraphicFramePr>
            <a:graphicFrameLocks noGrp="1"/>
          </p:cNvGraphicFramePr>
          <p:nvPr>
            <p:extLst>
              <p:ext uri="{D42A27DB-BD31-4B8C-83A1-F6EECF244321}">
                <p14:modId xmlns:p14="http://schemas.microsoft.com/office/powerpoint/2010/main" val="1220559815"/>
              </p:ext>
            </p:extLst>
          </p:nvPr>
        </p:nvGraphicFramePr>
        <p:xfrm>
          <a:off x="870394" y="1906624"/>
          <a:ext cx="6762576" cy="2474862"/>
        </p:xfrm>
        <a:graphic>
          <a:graphicData uri="http://schemas.openxmlformats.org/drawingml/2006/table">
            <a:tbl>
              <a:tblPr>
                <a:tableStyleId>{5C22544A-7EE6-4342-B048-85BDC9FD1C3A}</a:tableStyleId>
              </a:tblPr>
              <a:tblGrid>
                <a:gridCol w="616812">
                  <a:extLst>
                    <a:ext uri="{9D8B030D-6E8A-4147-A177-3AD203B41FA5}">
                      <a16:colId xmlns:a16="http://schemas.microsoft.com/office/drawing/2014/main" val="1761461332"/>
                    </a:ext>
                  </a:extLst>
                </a:gridCol>
                <a:gridCol w="492625">
                  <a:extLst>
                    <a:ext uri="{9D8B030D-6E8A-4147-A177-3AD203B41FA5}">
                      <a16:colId xmlns:a16="http://schemas.microsoft.com/office/drawing/2014/main" val="542940297"/>
                    </a:ext>
                  </a:extLst>
                </a:gridCol>
                <a:gridCol w="975140">
                  <a:extLst>
                    <a:ext uri="{9D8B030D-6E8A-4147-A177-3AD203B41FA5}">
                      <a16:colId xmlns:a16="http://schemas.microsoft.com/office/drawing/2014/main" val="1983025353"/>
                    </a:ext>
                  </a:extLst>
                </a:gridCol>
                <a:gridCol w="1856003">
                  <a:extLst>
                    <a:ext uri="{9D8B030D-6E8A-4147-A177-3AD203B41FA5}">
                      <a16:colId xmlns:a16="http://schemas.microsoft.com/office/drawing/2014/main" val="935884399"/>
                    </a:ext>
                  </a:extLst>
                </a:gridCol>
                <a:gridCol w="1606602">
                  <a:extLst>
                    <a:ext uri="{9D8B030D-6E8A-4147-A177-3AD203B41FA5}">
                      <a16:colId xmlns:a16="http://schemas.microsoft.com/office/drawing/2014/main" val="370398248"/>
                    </a:ext>
                  </a:extLst>
                </a:gridCol>
                <a:gridCol w="1215394">
                  <a:extLst>
                    <a:ext uri="{9D8B030D-6E8A-4147-A177-3AD203B41FA5}">
                      <a16:colId xmlns:a16="http://schemas.microsoft.com/office/drawing/2014/main" val="1214936113"/>
                    </a:ext>
                  </a:extLst>
                </a:gridCol>
              </a:tblGrid>
              <a:tr h="248143">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Priority</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Sim Type</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mpd="sng">
                      <a:noFill/>
                    </a:lnL>
                    <a:solidFill>
                      <a:srgbClr val="0070C0"/>
                    </a:solidFill>
                  </a:tcPr>
                </a:tc>
                <a:tc>
                  <a:txBody>
                    <a:bodyPr/>
                    <a:lstStyle/>
                    <a:p>
                      <a:pPr algn="ctr" fontAlgn="b"/>
                      <a:r>
                        <a:rPr lang="en-US" sz="1000" b="1" u="none" strike="noStrike">
                          <a:solidFill>
                            <a:schemeClr val="bg1"/>
                          </a:solidFill>
                          <a:effectLst/>
                          <a:latin typeface="Times New Roman" panose="02020603050405020304" pitchFamily="18" charset="0"/>
                          <a:cs typeface="Times New Roman" panose="02020603050405020304" pitchFamily="18" charset="0"/>
                        </a:rPr>
                        <a:t>Simulation Name</a:t>
                      </a:r>
                      <a:endParaRPr lang="en-US" sz="1000" b="1" i="0" u="none" strike="noStrike">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Simulation Description</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R w="12700" cap="flat" cmpd="sng" algn="ctr">
                      <a:solidFill>
                        <a:schemeClr val="tx1"/>
                      </a:solidFill>
                      <a:prstDash val="solid"/>
                      <a:round/>
                      <a:headEnd type="none" w="med" len="med"/>
                      <a:tailEnd type="none" w="med" len="med"/>
                    </a:lnR>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Measurements</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Corners</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solidFill>
                      <a:srgbClr val="0070C0"/>
                    </a:solidFill>
                  </a:tcPr>
                </a:tc>
                <a:extLst>
                  <a:ext uri="{0D108BD9-81ED-4DB2-BD59-A6C34878D82A}">
                    <a16:rowId xmlns:a16="http://schemas.microsoft.com/office/drawing/2014/main" val="3520806761"/>
                  </a:ext>
                </a:extLst>
              </a:tr>
              <a:tr h="980688">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2</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T w="12700" cmpd="sng">
                      <a:noFill/>
                    </a:lnT>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TRAN</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Functional</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Verification of all functional modes</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Check diff amp and CMOS modes</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Check SE vs Differential mode of operation</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Effect of POC signal </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Effect of RX_DQ_EN  </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ATB functionality</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Effect of POC* signals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SS, FF, extreme VT</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59085082"/>
                  </a:ext>
                </a:extLst>
              </a:tr>
              <a:tr h="492325">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1</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DC</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Power</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Active power in all modes; leakage in disabled modes. Power is measured using a  110011 bit pattern at 533Mbps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Measure current/power for each supply</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err="1">
                          <a:effectLst/>
                          <a:latin typeface="Times New Roman" panose="02020603050405020304" pitchFamily="18" charset="0"/>
                          <a:cs typeface="Times New Roman" panose="02020603050405020304" pitchFamily="18" charset="0"/>
                        </a:rPr>
                        <a:t>Tstart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Power corners</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46800410"/>
                  </a:ext>
                </a:extLst>
              </a:tr>
              <a:tr h="326427">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2</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b="0" i="0" u="sng" strike="noStrike" dirty="0">
                          <a:solidFill>
                            <a:srgbClr val="0000FF"/>
                          </a:solidFill>
                          <a:effectLst/>
                          <a:latin typeface="Times New Roman" panose="02020603050405020304" pitchFamily="18" charset="0"/>
                          <a:cs typeface="Times New Roman" panose="02020603050405020304" pitchFamily="18" charset="0"/>
                        </a:rPr>
                        <a:t>…</a:t>
                      </a:r>
                    </a:p>
                  </a:txBody>
                  <a:tcPr marL="4945" marR="4945" marT="4945" marB="0" anchor="b">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fontAlgn="b"/>
                      <a:r>
                        <a:rPr lang="en-US" sz="1000" b="0" i="0" u="sng" strike="noStrike" dirty="0">
                          <a:solidFill>
                            <a:srgbClr val="0000FF"/>
                          </a:solidFill>
                          <a:effectLst/>
                          <a:latin typeface="Times New Roman" panose="02020603050405020304" pitchFamily="18" charset="0"/>
                          <a:cs typeface="Times New Roman" panose="02020603050405020304" pitchFamily="18" charset="0"/>
                        </a:rPr>
                        <a:t>…</a:t>
                      </a:r>
                    </a:p>
                  </a:txBody>
                  <a:tcPr marL="4945" marR="4945" marT="494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31220931"/>
                  </a:ext>
                </a:extLst>
              </a:tr>
            </a:tbl>
          </a:graphicData>
        </a:graphic>
      </p:graphicFrame>
      <p:pic>
        <p:nvPicPr>
          <p:cNvPr id="10" name="Picture 9">
            <a:extLst>
              <a:ext uri="{FF2B5EF4-FFF2-40B4-BE49-F238E27FC236}">
                <a16:creationId xmlns:a16="http://schemas.microsoft.com/office/drawing/2014/main" id="{1CE7B1D0-D2D5-CAA5-B31A-1BF3099F6F45}"/>
              </a:ext>
            </a:extLst>
          </p:cNvPr>
          <p:cNvPicPr>
            <a:picLocks noChangeAspect="1"/>
          </p:cNvPicPr>
          <p:nvPr/>
        </p:nvPicPr>
        <p:blipFill>
          <a:blip r:embed="rId2"/>
          <a:stretch>
            <a:fillRect/>
          </a:stretch>
        </p:blipFill>
        <p:spPr>
          <a:xfrm>
            <a:off x="3710208" y="4267450"/>
            <a:ext cx="8264679" cy="2208013"/>
          </a:xfrm>
          <a:prstGeom prst="rect">
            <a:avLst/>
          </a:prstGeom>
        </p:spPr>
      </p:pic>
      <p:sp>
        <p:nvSpPr>
          <p:cNvPr id="11" name="Arrow: Bent 10">
            <a:extLst>
              <a:ext uri="{FF2B5EF4-FFF2-40B4-BE49-F238E27FC236}">
                <a16:creationId xmlns:a16="http://schemas.microsoft.com/office/drawing/2014/main" id="{DF4DDD65-9D0C-53F7-A7DA-162B0C9434A5}"/>
              </a:ext>
            </a:extLst>
          </p:cNvPr>
          <p:cNvSpPr/>
          <p:nvPr/>
        </p:nvSpPr>
        <p:spPr>
          <a:xfrm flipV="1">
            <a:off x="1356475" y="4981428"/>
            <a:ext cx="1770826" cy="824349"/>
          </a:xfrm>
          <a:prstGeom prst="bentArrow">
            <a:avLst>
              <a:gd name="adj1" fmla="val 25000"/>
              <a:gd name="adj2" fmla="val 25000"/>
              <a:gd name="adj3" fmla="val 25000"/>
              <a:gd name="adj4" fmla="val 4717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18E83D0F-E271-CD61-FDBB-5A951A8A3EF8}"/>
              </a:ext>
            </a:extLst>
          </p:cNvPr>
          <p:cNvPicPr>
            <a:picLocks noChangeAspect="1"/>
          </p:cNvPicPr>
          <p:nvPr/>
        </p:nvPicPr>
        <p:blipFill>
          <a:blip r:embed="rId3"/>
          <a:stretch>
            <a:fillRect/>
          </a:stretch>
        </p:blipFill>
        <p:spPr>
          <a:xfrm>
            <a:off x="2007706" y="4759334"/>
            <a:ext cx="565191" cy="461202"/>
          </a:xfrm>
          <a:prstGeom prst="rect">
            <a:avLst/>
          </a:prstGeom>
        </p:spPr>
      </p:pic>
      <p:sp>
        <p:nvSpPr>
          <p:cNvPr id="14" name="TextBox 13">
            <a:extLst>
              <a:ext uri="{FF2B5EF4-FFF2-40B4-BE49-F238E27FC236}">
                <a16:creationId xmlns:a16="http://schemas.microsoft.com/office/drawing/2014/main" id="{9D944149-25E1-F60D-9BF8-4FA1CCA241AB}"/>
              </a:ext>
            </a:extLst>
          </p:cNvPr>
          <p:cNvSpPr txBox="1"/>
          <p:nvPr/>
        </p:nvSpPr>
        <p:spPr>
          <a:xfrm>
            <a:off x="1766031" y="5196409"/>
            <a:ext cx="1361270" cy="246221"/>
          </a:xfrm>
          <a:prstGeom prst="rect">
            <a:avLst/>
          </a:prstGeom>
          <a:noFill/>
        </p:spPr>
        <p:txBody>
          <a:bodyPr wrap="none" rtlCol="0">
            <a:spAutoFit/>
          </a:bodyPr>
          <a:lstStyle/>
          <a:p>
            <a:r>
              <a:rPr lang="en-US" sz="1000" b="1" dirty="0">
                <a:latin typeface="Times New Roman" panose="02020603050405020304" pitchFamily="18" charset="0"/>
                <a:cs typeface="Times New Roman" panose="02020603050405020304" pitchFamily="18" charset="0"/>
              </a:rPr>
              <a:t>Heavy Manual Effort</a:t>
            </a:r>
          </a:p>
        </p:txBody>
      </p:sp>
      <p:sp>
        <p:nvSpPr>
          <p:cNvPr id="15" name="TextBox 14">
            <a:extLst>
              <a:ext uri="{FF2B5EF4-FFF2-40B4-BE49-F238E27FC236}">
                <a16:creationId xmlns:a16="http://schemas.microsoft.com/office/drawing/2014/main" id="{288C4CEC-0613-FE18-BA88-1110FF0FE7F4}"/>
              </a:ext>
            </a:extLst>
          </p:cNvPr>
          <p:cNvSpPr txBox="1"/>
          <p:nvPr/>
        </p:nvSpPr>
        <p:spPr>
          <a:xfrm>
            <a:off x="899988" y="5949140"/>
            <a:ext cx="1798506" cy="369332"/>
          </a:xfrm>
          <a:prstGeom prst="rect">
            <a:avLst/>
          </a:prstGeom>
          <a:noFill/>
        </p:spPr>
        <p:txBody>
          <a:bodyPr wrap="none" rtlCol="0">
            <a:spAutoFit/>
          </a:bodyPr>
          <a:lstStyle/>
          <a:p>
            <a:r>
              <a:rPr lang="en-US" b="1" dirty="0">
                <a:solidFill>
                  <a:srgbClr val="92D050"/>
                </a:solidFill>
                <a:latin typeface="Times New Roman" panose="02020603050405020304" pitchFamily="18" charset="0"/>
                <a:cs typeface="Times New Roman" panose="02020603050405020304" pitchFamily="18" charset="0"/>
              </a:rPr>
              <a:t>Traditional Way</a:t>
            </a:r>
          </a:p>
        </p:txBody>
      </p:sp>
      <p:sp>
        <p:nvSpPr>
          <p:cNvPr id="16" name="Arrow: Bent 15">
            <a:extLst>
              <a:ext uri="{FF2B5EF4-FFF2-40B4-BE49-F238E27FC236}">
                <a16:creationId xmlns:a16="http://schemas.microsoft.com/office/drawing/2014/main" id="{6BB9D5BF-B3AD-F54E-1BAE-D22DB97A5EA9}"/>
              </a:ext>
            </a:extLst>
          </p:cNvPr>
          <p:cNvSpPr/>
          <p:nvPr/>
        </p:nvSpPr>
        <p:spPr>
          <a:xfrm rot="5400000">
            <a:off x="9080016" y="1575296"/>
            <a:ext cx="783959" cy="3431618"/>
          </a:xfrm>
          <a:prstGeom prst="bent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ChatGPT icon PNG and SVG Vector Free Download">
            <a:extLst>
              <a:ext uri="{FF2B5EF4-FFF2-40B4-BE49-F238E27FC236}">
                <a16:creationId xmlns:a16="http://schemas.microsoft.com/office/drawing/2014/main" id="{9A58CB81-C9EF-F4BD-515E-F8B7A19285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00894" y="2108329"/>
            <a:ext cx="403597" cy="40359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7234F2-5B96-D30F-38BB-CFD346EF1B4B}"/>
              </a:ext>
            </a:extLst>
          </p:cNvPr>
          <p:cNvSpPr txBox="1"/>
          <p:nvPr/>
        </p:nvSpPr>
        <p:spPr>
          <a:xfrm>
            <a:off x="7577172" y="2634518"/>
            <a:ext cx="3789645" cy="246221"/>
          </a:xfrm>
          <a:prstGeom prst="rect">
            <a:avLst/>
          </a:prstGeom>
          <a:noFill/>
        </p:spPr>
        <p:txBody>
          <a:bodyPr wrap="square" rtlCol="0">
            <a:spAutoFit/>
          </a:bodyPr>
          <a:lstStyle/>
          <a:p>
            <a:r>
              <a:rPr lang="en-US" sz="1000" b="1" dirty="0">
                <a:latin typeface="Times New Roman" panose="02020603050405020304" pitchFamily="18" charset="0"/>
                <a:cs typeface="Times New Roman" panose="02020603050405020304" pitchFamily="18" charset="0"/>
              </a:rPr>
              <a:t>Natural Language Processing  And Skill expression Generation</a:t>
            </a:r>
          </a:p>
        </p:txBody>
      </p:sp>
      <p:sp>
        <p:nvSpPr>
          <p:cNvPr id="22" name="TextBox 21">
            <a:extLst>
              <a:ext uri="{FF2B5EF4-FFF2-40B4-BE49-F238E27FC236}">
                <a16:creationId xmlns:a16="http://schemas.microsoft.com/office/drawing/2014/main" id="{1F4590A2-7B4C-A70D-287D-5E262C13229C}"/>
              </a:ext>
            </a:extLst>
          </p:cNvPr>
          <p:cNvSpPr txBox="1"/>
          <p:nvPr/>
        </p:nvSpPr>
        <p:spPr>
          <a:xfrm>
            <a:off x="8596244" y="3404875"/>
            <a:ext cx="943592" cy="369332"/>
          </a:xfrm>
          <a:prstGeom prst="rect">
            <a:avLst/>
          </a:prstGeom>
          <a:noFill/>
        </p:spPr>
        <p:txBody>
          <a:bodyPr wrap="none" rtlCol="0">
            <a:spAutoFit/>
          </a:bodyPr>
          <a:lstStyle/>
          <a:p>
            <a:r>
              <a:rPr lang="en-US" b="1" dirty="0">
                <a:solidFill>
                  <a:srgbClr val="92D050"/>
                </a:solidFill>
                <a:latin typeface="Times New Roman" panose="02020603050405020304" pitchFamily="18" charset="0"/>
                <a:cs typeface="Times New Roman" panose="02020603050405020304" pitchFamily="18" charset="0"/>
              </a:rPr>
              <a:t>AI Way</a:t>
            </a:r>
          </a:p>
        </p:txBody>
      </p:sp>
      <p:sp>
        <p:nvSpPr>
          <p:cNvPr id="2" name="Rectangle 1">
            <a:extLst>
              <a:ext uri="{FF2B5EF4-FFF2-40B4-BE49-F238E27FC236}">
                <a16:creationId xmlns:a16="http://schemas.microsoft.com/office/drawing/2014/main" id="{06C84EF7-6772-A207-FDE8-A94C661B69F5}"/>
              </a:ext>
            </a:extLst>
          </p:cNvPr>
          <p:cNvSpPr/>
          <p:nvPr/>
        </p:nvSpPr>
        <p:spPr>
          <a:xfrm>
            <a:off x="4807670" y="1906624"/>
            <a:ext cx="1637153" cy="247486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4447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Measurement Generation</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dirty="0"/>
              <a:t>Fine Tune Pre-trained LLM </a:t>
            </a:r>
            <a:r>
              <a:rPr lang="en-US" altLang="zh-CN" dirty="0"/>
              <a:t>based on skill source code</a:t>
            </a:r>
            <a:endParaRPr lang="en-US" dirty="0"/>
          </a:p>
        </p:txBody>
      </p:sp>
      <p:graphicFrame>
        <p:nvGraphicFramePr>
          <p:cNvPr id="2" name="Table 3">
            <a:extLst>
              <a:ext uri="{FF2B5EF4-FFF2-40B4-BE49-F238E27FC236}">
                <a16:creationId xmlns:a16="http://schemas.microsoft.com/office/drawing/2014/main" id="{00A79C84-1664-BE3A-FE88-5CB735406983}"/>
              </a:ext>
            </a:extLst>
          </p:cNvPr>
          <p:cNvGraphicFramePr>
            <a:graphicFrameLocks noGrp="1"/>
          </p:cNvGraphicFramePr>
          <p:nvPr>
            <p:extLst>
              <p:ext uri="{D42A27DB-BD31-4B8C-83A1-F6EECF244321}">
                <p14:modId xmlns:p14="http://schemas.microsoft.com/office/powerpoint/2010/main" val="2147498445"/>
              </p:ext>
            </p:extLst>
          </p:nvPr>
        </p:nvGraphicFramePr>
        <p:xfrm>
          <a:off x="1098145" y="1959978"/>
          <a:ext cx="5471268" cy="2290304"/>
        </p:xfrm>
        <a:graphic>
          <a:graphicData uri="http://schemas.openxmlformats.org/drawingml/2006/table">
            <a:tbl>
              <a:tblPr firstRow="1" bandRow="1">
                <a:tableStyleId>{5C22544A-7EE6-4342-B048-85BDC9FD1C3A}</a:tableStyleId>
              </a:tblPr>
              <a:tblGrid>
                <a:gridCol w="1385925">
                  <a:extLst>
                    <a:ext uri="{9D8B030D-6E8A-4147-A177-3AD203B41FA5}">
                      <a16:colId xmlns:a16="http://schemas.microsoft.com/office/drawing/2014/main" val="612624613"/>
                    </a:ext>
                  </a:extLst>
                </a:gridCol>
                <a:gridCol w="4085343">
                  <a:extLst>
                    <a:ext uri="{9D8B030D-6E8A-4147-A177-3AD203B41FA5}">
                      <a16:colId xmlns:a16="http://schemas.microsoft.com/office/drawing/2014/main" val="2184955252"/>
                    </a:ext>
                  </a:extLst>
                </a:gridCol>
              </a:tblGrid>
              <a:tr h="229496">
                <a:tc>
                  <a:txBody>
                    <a:bodyPr/>
                    <a:lstStyle/>
                    <a:p>
                      <a:pPr algn="ctr"/>
                      <a:r>
                        <a:rPr lang="en-US" altLang="zh-CN" sz="1800" dirty="0"/>
                        <a:t>ID</a:t>
                      </a:r>
                      <a:endParaRPr lang="en-US" sz="1800" dirty="0"/>
                    </a:p>
                  </a:txBody>
                  <a:tcPr/>
                </a:tc>
                <a:tc>
                  <a:txBody>
                    <a:bodyPr/>
                    <a:lstStyle/>
                    <a:p>
                      <a:pPr algn="ctr"/>
                      <a:r>
                        <a:rPr lang="en-US" sz="1800" dirty="0"/>
                        <a:t>Instruction</a:t>
                      </a:r>
                    </a:p>
                  </a:txBody>
                  <a:tcPr/>
                </a:tc>
                <a:extLst>
                  <a:ext uri="{0D108BD9-81ED-4DB2-BD59-A6C34878D82A}">
                    <a16:rowId xmlns:a16="http://schemas.microsoft.com/office/drawing/2014/main" val="246115639"/>
                  </a:ext>
                </a:extLst>
              </a:tr>
              <a:tr h="550792">
                <a:tc>
                  <a:txBody>
                    <a:bodyPr/>
                    <a:lstStyle/>
                    <a:p>
                      <a:pPr marL="0" algn="ctr" defTabSz="914400" rtl="0" eaLnBrk="1" latinLnBrk="0" hangingPunct="1"/>
                      <a:r>
                        <a:rPr lang="en-US" sz="1400" kern="1200" dirty="0">
                          <a:solidFill>
                            <a:schemeClr val="dk1"/>
                          </a:solidFill>
                          <a:latin typeface="+mn-lt"/>
                          <a:ea typeface="+mn-ea"/>
                          <a:cs typeface="+mn-cs"/>
                        </a:rPr>
                        <a:t>1</a:t>
                      </a:r>
                    </a:p>
                  </a:txBody>
                  <a:tcPr/>
                </a:tc>
                <a:tc>
                  <a:txBody>
                    <a:bodyPr/>
                    <a:lstStyle/>
                    <a:p>
                      <a:pPr marL="0" algn="ctr" defTabSz="914400" rtl="0" eaLnBrk="1" latinLnBrk="0" hangingPunct="1"/>
                      <a:r>
                        <a:rPr lang="en-US" sz="1400" kern="1200" dirty="0">
                          <a:solidFill>
                            <a:schemeClr val="dk1"/>
                          </a:solidFill>
                          <a:latin typeface="+mn-lt"/>
                          <a:ea typeface="+mn-ea"/>
                          <a:cs typeface="+mn-cs"/>
                        </a:rPr>
                        <a:t>Returns the X value where a signal crosses the threshold Y value</a:t>
                      </a:r>
                    </a:p>
                  </a:txBody>
                  <a:tcPr/>
                </a:tc>
                <a:extLst>
                  <a:ext uri="{0D108BD9-81ED-4DB2-BD59-A6C34878D82A}">
                    <a16:rowId xmlns:a16="http://schemas.microsoft.com/office/drawing/2014/main" val="2778738142"/>
                  </a:ext>
                </a:extLst>
              </a:tr>
              <a:tr h="390144">
                <a:tc>
                  <a:txBody>
                    <a:bodyPr/>
                    <a:lstStyle/>
                    <a:p>
                      <a:pPr marL="0" algn="ctr" defTabSz="914400" rtl="0" eaLnBrk="1" latinLnBrk="0" hangingPunct="1"/>
                      <a:r>
                        <a:rPr lang="en-US" sz="1400" kern="1200" dirty="0">
                          <a:solidFill>
                            <a:schemeClr val="dk1"/>
                          </a:solidFill>
                          <a:latin typeface="+mn-lt"/>
                          <a:ea typeface="+mn-ea"/>
                          <a:cs typeface="+mn-cs"/>
                        </a:rPr>
                        <a:t>2</a:t>
                      </a:r>
                    </a:p>
                  </a:txBody>
                  <a:tcPr/>
                </a:tc>
                <a:tc>
                  <a:txBody>
                    <a:bodyPr/>
                    <a:lstStyle/>
                    <a:p>
                      <a:pPr marL="0" algn="ctr" defTabSz="914400" rtl="0" eaLnBrk="1" latinLnBrk="0" hangingPunct="1"/>
                      <a:r>
                        <a:rPr lang="en-US" sz="1400" dirty="0"/>
                        <a:t>Computes the average of a waveform over its entire range</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1877399100"/>
                  </a:ext>
                </a:extLst>
              </a:tr>
              <a:tr h="550792">
                <a:tc>
                  <a:txBody>
                    <a:bodyPr/>
                    <a:lstStyle/>
                    <a:p>
                      <a:pPr marL="0" algn="ctr" defTabSz="914400" rtl="0" eaLnBrk="1" latinLnBrk="0" hangingPunct="1"/>
                      <a:r>
                        <a:rPr lang="en-US" sz="1400" kern="1200" dirty="0">
                          <a:solidFill>
                            <a:schemeClr val="dk1"/>
                          </a:solidFill>
                          <a:latin typeface="+mn-lt"/>
                          <a:ea typeface="+mn-ea"/>
                          <a:cs typeface="+mn-cs"/>
                        </a:rPr>
                        <a:t>3</a:t>
                      </a:r>
                    </a:p>
                  </a:txBody>
                  <a:tcPr/>
                </a:tc>
                <a:tc>
                  <a:txBody>
                    <a:bodyPr/>
                    <a:lstStyle/>
                    <a:p>
                      <a:pPr marL="0" algn="ctr" defTabSz="914400" rtl="0" eaLnBrk="1" latinLnBrk="0" hangingPunct="1"/>
                      <a:r>
                        <a:rPr lang="en-US" sz="1400" dirty="0"/>
                        <a:t>Stores the output value from one test and passes it on to another test.</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71168402"/>
                  </a:ext>
                </a:extLst>
              </a:tr>
              <a:tr h="229496">
                <a:tc>
                  <a:txBody>
                    <a:bodyPr/>
                    <a:lstStyle/>
                    <a:p>
                      <a:pPr marL="0" algn="ctr" defTabSz="914400" rtl="0" eaLnBrk="1" latinLnBrk="0" hangingPunct="1"/>
                      <a:r>
                        <a:rPr lang="en-US" sz="1400" kern="1200" dirty="0">
                          <a:solidFill>
                            <a:schemeClr val="dk1"/>
                          </a:solidFill>
                          <a:latin typeface="+mn-lt"/>
                          <a:ea typeface="+mn-ea"/>
                          <a:cs typeface="+mn-cs"/>
                        </a:rPr>
                        <a:t>…</a:t>
                      </a:r>
                    </a:p>
                  </a:txBody>
                  <a:tcPr/>
                </a:tc>
                <a:tc>
                  <a:txBody>
                    <a:bodyPr/>
                    <a:lstStyle/>
                    <a:p>
                      <a:pPr marL="0" algn="ctr" defTabSz="914400" rtl="0" eaLnBrk="1" latinLnBrk="0" hangingPunct="1"/>
                      <a:r>
                        <a:rPr lang="en-US" sz="1400" kern="1200" dirty="0">
                          <a:solidFill>
                            <a:schemeClr val="dk1"/>
                          </a:solidFill>
                          <a:latin typeface="+mn-lt"/>
                          <a:ea typeface="+mn-ea"/>
                          <a:cs typeface="+mn-cs"/>
                        </a:rPr>
                        <a:t>…</a:t>
                      </a:r>
                    </a:p>
                  </a:txBody>
                  <a:tcPr/>
                </a:tc>
                <a:extLst>
                  <a:ext uri="{0D108BD9-81ED-4DB2-BD59-A6C34878D82A}">
                    <a16:rowId xmlns:a16="http://schemas.microsoft.com/office/drawing/2014/main" val="1668837078"/>
                  </a:ext>
                </a:extLst>
              </a:tr>
            </a:tbl>
          </a:graphicData>
        </a:graphic>
      </p:graphicFrame>
      <p:graphicFrame>
        <p:nvGraphicFramePr>
          <p:cNvPr id="4" name="Table 3">
            <a:extLst>
              <a:ext uri="{FF2B5EF4-FFF2-40B4-BE49-F238E27FC236}">
                <a16:creationId xmlns:a16="http://schemas.microsoft.com/office/drawing/2014/main" id="{4CB1682E-9194-6158-2BE9-F2FF316BCF63}"/>
              </a:ext>
            </a:extLst>
          </p:cNvPr>
          <p:cNvGraphicFramePr>
            <a:graphicFrameLocks noGrp="1"/>
          </p:cNvGraphicFramePr>
          <p:nvPr>
            <p:extLst>
              <p:ext uri="{D42A27DB-BD31-4B8C-83A1-F6EECF244321}">
                <p14:modId xmlns:p14="http://schemas.microsoft.com/office/powerpoint/2010/main" val="2576568371"/>
              </p:ext>
            </p:extLst>
          </p:nvPr>
        </p:nvGraphicFramePr>
        <p:xfrm>
          <a:off x="1054911" y="4607021"/>
          <a:ext cx="5471268" cy="1891702"/>
        </p:xfrm>
        <a:graphic>
          <a:graphicData uri="http://schemas.openxmlformats.org/drawingml/2006/table">
            <a:tbl>
              <a:tblPr firstRow="1" bandRow="1">
                <a:tableStyleId>{5C22544A-7EE6-4342-B048-85BDC9FD1C3A}</a:tableStyleId>
              </a:tblPr>
              <a:tblGrid>
                <a:gridCol w="1342465">
                  <a:extLst>
                    <a:ext uri="{9D8B030D-6E8A-4147-A177-3AD203B41FA5}">
                      <a16:colId xmlns:a16="http://schemas.microsoft.com/office/drawing/2014/main" val="612624613"/>
                    </a:ext>
                  </a:extLst>
                </a:gridCol>
                <a:gridCol w="4128803">
                  <a:extLst>
                    <a:ext uri="{9D8B030D-6E8A-4147-A177-3AD203B41FA5}">
                      <a16:colId xmlns:a16="http://schemas.microsoft.com/office/drawing/2014/main" val="2184955252"/>
                    </a:ext>
                  </a:extLst>
                </a:gridCol>
              </a:tblGrid>
              <a:tr h="269512">
                <a:tc>
                  <a:txBody>
                    <a:bodyPr/>
                    <a:lstStyle/>
                    <a:p>
                      <a:pPr marL="0" algn="ctr" defTabSz="914400" rtl="0" eaLnBrk="1" latinLnBrk="0" hangingPunct="1"/>
                      <a:r>
                        <a:rPr lang="en-US" altLang="zh-CN" sz="1800" kern="1200" dirty="0">
                          <a:solidFill>
                            <a:schemeClr val="dk1"/>
                          </a:solidFill>
                          <a:latin typeface="+mn-lt"/>
                          <a:ea typeface="+mn-ea"/>
                          <a:cs typeface="+mn-cs"/>
                        </a:rPr>
                        <a:t>ID</a:t>
                      </a:r>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r>
                        <a:rPr lang="en-US" sz="1800" kern="1200" dirty="0">
                          <a:solidFill>
                            <a:schemeClr val="dk1"/>
                          </a:solidFill>
                          <a:latin typeface="+mn-lt"/>
                          <a:ea typeface="+mn-ea"/>
                          <a:cs typeface="+mn-cs"/>
                        </a:rPr>
                        <a:t>Ref Method</a:t>
                      </a:r>
                    </a:p>
                  </a:txBody>
                  <a:tcPr/>
                </a:tc>
                <a:extLst>
                  <a:ext uri="{0D108BD9-81ED-4DB2-BD59-A6C34878D82A}">
                    <a16:rowId xmlns:a16="http://schemas.microsoft.com/office/drawing/2014/main" val="246115639"/>
                  </a:ext>
                </a:extLst>
              </a:tr>
              <a:tr h="458171">
                <a:tc>
                  <a:txBody>
                    <a:bodyPr/>
                    <a:lstStyle/>
                    <a:p>
                      <a:pPr marL="0" algn="ctr" defTabSz="914400" rtl="0" eaLnBrk="1" latinLnBrk="0" hangingPunct="1"/>
                      <a:r>
                        <a:rPr lang="en-US" sz="1400" kern="1200" dirty="0">
                          <a:solidFill>
                            <a:schemeClr val="dk1"/>
                          </a:solidFill>
                          <a:latin typeface="+mn-lt"/>
                          <a:ea typeface="+mn-ea"/>
                          <a:cs typeface="+mn-cs"/>
                        </a:rPr>
                        <a:t>1</a:t>
                      </a:r>
                    </a:p>
                  </a:txBody>
                  <a:tcPr/>
                </a:tc>
                <a:tc>
                  <a:txBody>
                    <a:bodyPr/>
                    <a:lstStyle/>
                    <a:p>
                      <a:pPr marL="0" algn="ctr" defTabSz="914400" rtl="0" eaLnBrk="1" latinLnBrk="0" hangingPunct="1"/>
                      <a:r>
                        <a:rPr lang="en-US" sz="1400" kern="1200" dirty="0">
                          <a:solidFill>
                            <a:schemeClr val="dk1"/>
                          </a:solidFill>
                          <a:latin typeface="+mn-lt"/>
                          <a:ea typeface="+mn-ea"/>
                          <a:cs typeface="+mn-cs"/>
                        </a:rPr>
                        <a:t>cross(v("1" ?result "</a:t>
                      </a:r>
                      <a:r>
                        <a:rPr lang="en-US" sz="1400" kern="1200" dirty="0" err="1">
                          <a:solidFill>
                            <a:schemeClr val="dk1"/>
                          </a:solidFill>
                          <a:latin typeface="+mn-lt"/>
                          <a:ea typeface="+mn-ea"/>
                          <a:cs typeface="+mn-cs"/>
                        </a:rPr>
                        <a:t>tran</a:t>
                      </a:r>
                      <a:r>
                        <a:rPr lang="en-US" sz="1400" kern="1200" dirty="0">
                          <a:solidFill>
                            <a:schemeClr val="dk1"/>
                          </a:solidFill>
                          <a:latin typeface="+mn-lt"/>
                          <a:ea typeface="+mn-ea"/>
                          <a:cs typeface="+mn-cs"/>
                        </a:rPr>
                        <a:t>") 2.5 1 "either" t "time" ) </a:t>
                      </a:r>
                    </a:p>
                  </a:txBody>
                  <a:tcPr/>
                </a:tc>
                <a:extLst>
                  <a:ext uri="{0D108BD9-81ED-4DB2-BD59-A6C34878D82A}">
                    <a16:rowId xmlns:a16="http://schemas.microsoft.com/office/drawing/2014/main" val="2778738142"/>
                  </a:ext>
                </a:extLst>
              </a:tr>
              <a:tr h="458171">
                <a:tc>
                  <a:txBody>
                    <a:bodyPr/>
                    <a:lstStyle/>
                    <a:p>
                      <a:pPr marL="0" algn="ctr" defTabSz="914400" rtl="0" eaLnBrk="1" latinLnBrk="0" hangingPunct="1"/>
                      <a:r>
                        <a:rPr lang="en-US" sz="1400" kern="1200" dirty="0">
                          <a:solidFill>
                            <a:schemeClr val="dk1"/>
                          </a:solidFill>
                          <a:latin typeface="+mn-lt"/>
                          <a:ea typeface="+mn-ea"/>
                          <a:cs typeface="+mn-cs"/>
                        </a:rPr>
                        <a:t>2</a:t>
                      </a:r>
                    </a:p>
                  </a:txBody>
                  <a:tcPr/>
                </a:tc>
                <a:tc>
                  <a:txBody>
                    <a:bodyPr/>
                    <a:lstStyle/>
                    <a:p>
                      <a:pPr marL="0" algn="ctr" defTabSz="914400" rtl="0" eaLnBrk="1" latinLnBrk="0" hangingPunct="1"/>
                      <a:r>
                        <a:rPr lang="en-US" sz="1400" dirty="0"/>
                        <a:t>average(v("out" ?result "</a:t>
                      </a:r>
                      <a:r>
                        <a:rPr lang="en-US" sz="1400" dirty="0" err="1"/>
                        <a:t>tran-tran</a:t>
                      </a:r>
                      <a:r>
                        <a:rPr lang="en-US" sz="1400" dirty="0"/>
                        <a:t>"))</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1877399100"/>
                  </a:ext>
                </a:extLst>
              </a:tr>
              <a:tr h="269512">
                <a:tc>
                  <a:txBody>
                    <a:bodyPr/>
                    <a:lstStyle/>
                    <a:p>
                      <a:pPr marL="0" algn="ctr" defTabSz="914400" rtl="0" eaLnBrk="1" latinLnBrk="0" hangingPunct="1"/>
                      <a:r>
                        <a:rPr lang="en-US" sz="1400" kern="1200" dirty="0">
                          <a:solidFill>
                            <a:schemeClr val="dk1"/>
                          </a:solidFill>
                          <a:latin typeface="+mn-lt"/>
                          <a:ea typeface="+mn-ea"/>
                          <a:cs typeface="+mn-cs"/>
                        </a:rPr>
                        <a:t>3</a:t>
                      </a:r>
                    </a:p>
                  </a:txBody>
                  <a:tcPr/>
                </a:tc>
                <a:tc>
                  <a:txBody>
                    <a:bodyPr/>
                    <a:lstStyle/>
                    <a:p>
                      <a:pPr marL="0" algn="ctr" defTabSz="914400" rtl="0" eaLnBrk="1" latinLnBrk="0" hangingPunct="1"/>
                      <a:r>
                        <a:rPr lang="en-US" sz="1400" kern="1200" dirty="0">
                          <a:solidFill>
                            <a:schemeClr val="dk1"/>
                          </a:solidFill>
                          <a:latin typeface="+mn-lt"/>
                          <a:ea typeface="+mn-ea"/>
                          <a:cs typeface="+mn-cs"/>
                        </a:rPr>
                        <a:t>calcVal(“trim” “</a:t>
                      </a:r>
                      <a:r>
                        <a:rPr lang="en-US" sz="1400" kern="1200" dirty="0" err="1">
                          <a:solidFill>
                            <a:schemeClr val="dk1"/>
                          </a:solidFill>
                          <a:latin typeface="+mn-lt"/>
                          <a:ea typeface="+mn-ea"/>
                          <a:cs typeface="+mn-cs"/>
                        </a:rPr>
                        <a:t>myTest</a:t>
                      </a:r>
                      <a:r>
                        <a:rPr lang="en-US" sz="1400" kern="1200" dirty="0">
                          <a:solidFill>
                            <a:schemeClr val="dk1"/>
                          </a:solidFill>
                          <a:latin typeface="+mn-lt"/>
                          <a:ea typeface="+mn-ea"/>
                          <a:cs typeface="+mn-cs"/>
                        </a:rPr>
                        <a:t>”)</a:t>
                      </a:r>
                    </a:p>
                  </a:txBody>
                  <a:tcPr/>
                </a:tc>
                <a:extLst>
                  <a:ext uri="{0D108BD9-81ED-4DB2-BD59-A6C34878D82A}">
                    <a16:rowId xmlns:a16="http://schemas.microsoft.com/office/drawing/2014/main" val="3971168402"/>
                  </a:ext>
                </a:extLst>
              </a:tr>
              <a:tr h="269512">
                <a:tc>
                  <a:txBody>
                    <a:bodyPr/>
                    <a:lstStyle/>
                    <a:p>
                      <a:pPr marL="0" algn="ctr" defTabSz="914400" rtl="0" eaLnBrk="1" latinLnBrk="0" hangingPunct="1"/>
                      <a:r>
                        <a:rPr lang="en-US" sz="1400" kern="1200" dirty="0">
                          <a:solidFill>
                            <a:schemeClr val="dk1"/>
                          </a:solidFill>
                          <a:latin typeface="+mn-lt"/>
                          <a:ea typeface="+mn-ea"/>
                          <a:cs typeface="+mn-cs"/>
                        </a:rPr>
                        <a:t>…</a:t>
                      </a:r>
                    </a:p>
                  </a:txBody>
                  <a:tcPr/>
                </a:tc>
                <a:tc>
                  <a:txBody>
                    <a:bodyPr/>
                    <a:lstStyle/>
                    <a:p>
                      <a:pPr marL="0" algn="ctr" defTabSz="914400" rtl="0" eaLnBrk="1" latinLnBrk="0" hangingPunct="1"/>
                      <a:r>
                        <a:rPr lang="en-US" sz="1400" kern="1200" dirty="0">
                          <a:solidFill>
                            <a:schemeClr val="dk1"/>
                          </a:solidFill>
                          <a:latin typeface="+mn-lt"/>
                          <a:ea typeface="+mn-ea"/>
                          <a:cs typeface="+mn-cs"/>
                        </a:rPr>
                        <a:t>…</a:t>
                      </a:r>
                    </a:p>
                  </a:txBody>
                  <a:tcPr/>
                </a:tc>
                <a:extLst>
                  <a:ext uri="{0D108BD9-81ED-4DB2-BD59-A6C34878D82A}">
                    <a16:rowId xmlns:a16="http://schemas.microsoft.com/office/drawing/2014/main" val="1668837078"/>
                  </a:ext>
                </a:extLst>
              </a:tr>
            </a:tbl>
          </a:graphicData>
        </a:graphic>
      </p:graphicFrame>
      <p:pic>
        <p:nvPicPr>
          <p:cNvPr id="5" name="Picture 2">
            <a:extLst>
              <a:ext uri="{FF2B5EF4-FFF2-40B4-BE49-F238E27FC236}">
                <a16:creationId xmlns:a16="http://schemas.microsoft.com/office/drawing/2014/main" id="{D1CE5286-7072-7B7E-8162-65D1E0749A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1632" y="2523043"/>
            <a:ext cx="2472503" cy="247250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3539E7A-AF42-23ED-C74D-2468BA07B24F}"/>
              </a:ext>
            </a:extLst>
          </p:cNvPr>
          <p:cNvSpPr/>
          <p:nvPr/>
        </p:nvSpPr>
        <p:spPr>
          <a:xfrm>
            <a:off x="490286" y="2777283"/>
            <a:ext cx="607859" cy="584775"/>
          </a:xfrm>
          <a:prstGeom prst="rect">
            <a:avLst/>
          </a:prstGeom>
          <a:noFill/>
        </p:spPr>
        <p:txBody>
          <a:bodyPr wrap="squar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a:t>
            </a:r>
          </a:p>
        </p:txBody>
      </p:sp>
      <p:sp>
        <p:nvSpPr>
          <p:cNvPr id="10" name="Rectangle 9">
            <a:extLst>
              <a:ext uri="{FF2B5EF4-FFF2-40B4-BE49-F238E27FC236}">
                <a16:creationId xmlns:a16="http://schemas.microsoft.com/office/drawing/2014/main" id="{04FF646C-D9B8-5282-8DF3-4D45690A95DC}"/>
              </a:ext>
            </a:extLst>
          </p:cNvPr>
          <p:cNvSpPr/>
          <p:nvPr/>
        </p:nvSpPr>
        <p:spPr>
          <a:xfrm>
            <a:off x="447052" y="5277291"/>
            <a:ext cx="607859" cy="584775"/>
          </a:xfrm>
          <a:prstGeom prst="rect">
            <a:avLst/>
          </a:prstGeom>
          <a:noFill/>
        </p:spPr>
        <p:txBody>
          <a:bodyPr wrap="square" lIns="91440" tIns="45720" rIns="91440" bIns="45720">
            <a:spAutoFit/>
          </a:bodyPr>
          <a:lstStyle/>
          <a:p>
            <a:pPr algn="ctr"/>
            <a:r>
              <a:rPr lang="en-US" sz="3200" i="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a:t>
            </a:r>
            <a:endPar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93322DE-9807-93FC-701D-824B59AA398F}"/>
              </a:ext>
            </a:extLst>
          </p:cNvPr>
          <p:cNvSpPr txBox="1"/>
          <p:nvPr/>
        </p:nvSpPr>
        <p:spPr>
          <a:xfrm>
            <a:off x="8623328" y="4810880"/>
            <a:ext cx="236911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ADE Copilot Training</a:t>
            </a:r>
          </a:p>
        </p:txBody>
      </p:sp>
      <p:sp>
        <p:nvSpPr>
          <p:cNvPr id="12" name="Arrow: Right 11">
            <a:extLst>
              <a:ext uri="{FF2B5EF4-FFF2-40B4-BE49-F238E27FC236}">
                <a16:creationId xmlns:a16="http://schemas.microsoft.com/office/drawing/2014/main" id="{1F38D297-D29D-52BD-1AC6-95894B185807}"/>
              </a:ext>
            </a:extLst>
          </p:cNvPr>
          <p:cNvSpPr/>
          <p:nvPr/>
        </p:nvSpPr>
        <p:spPr>
          <a:xfrm>
            <a:off x="7232128" y="3755450"/>
            <a:ext cx="1084083" cy="37707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073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Measurement Generation</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altLang="zh-CN" dirty="0"/>
              <a:t>Task analysis</a:t>
            </a:r>
            <a:r>
              <a:rPr lang="en-US" dirty="0"/>
              <a:t> and </a:t>
            </a:r>
            <a:r>
              <a:rPr lang="en-US" altLang="zh-CN" dirty="0"/>
              <a:t>measurement generation</a:t>
            </a:r>
            <a:endParaRPr lang="en-US" dirty="0"/>
          </a:p>
        </p:txBody>
      </p:sp>
      <p:graphicFrame>
        <p:nvGraphicFramePr>
          <p:cNvPr id="6" name="Table 6">
            <a:extLst>
              <a:ext uri="{FF2B5EF4-FFF2-40B4-BE49-F238E27FC236}">
                <a16:creationId xmlns:a16="http://schemas.microsoft.com/office/drawing/2014/main" id="{435EB0BC-2D6D-60E2-8E77-248BEDBEFA4B}"/>
              </a:ext>
            </a:extLst>
          </p:cNvPr>
          <p:cNvGraphicFramePr>
            <a:graphicFrameLocks noGrp="1"/>
          </p:cNvGraphicFramePr>
          <p:nvPr>
            <p:extLst>
              <p:ext uri="{D42A27DB-BD31-4B8C-83A1-F6EECF244321}">
                <p14:modId xmlns:p14="http://schemas.microsoft.com/office/powerpoint/2010/main" val="2226357739"/>
              </p:ext>
            </p:extLst>
          </p:nvPr>
        </p:nvGraphicFramePr>
        <p:xfrm>
          <a:off x="435430" y="2723410"/>
          <a:ext cx="3151832" cy="2565400"/>
        </p:xfrm>
        <a:graphic>
          <a:graphicData uri="http://schemas.openxmlformats.org/drawingml/2006/table">
            <a:tbl>
              <a:tblPr firstRow="1" bandRow="1">
                <a:tableStyleId>{5C22544A-7EE6-4342-B048-85BDC9FD1C3A}</a:tableStyleId>
              </a:tblPr>
              <a:tblGrid>
                <a:gridCol w="427884">
                  <a:extLst>
                    <a:ext uri="{9D8B030D-6E8A-4147-A177-3AD203B41FA5}">
                      <a16:colId xmlns:a16="http://schemas.microsoft.com/office/drawing/2014/main" val="1900746793"/>
                    </a:ext>
                  </a:extLst>
                </a:gridCol>
                <a:gridCol w="2723948">
                  <a:extLst>
                    <a:ext uri="{9D8B030D-6E8A-4147-A177-3AD203B41FA5}">
                      <a16:colId xmlns:a16="http://schemas.microsoft.com/office/drawing/2014/main" val="3790268417"/>
                    </a:ext>
                  </a:extLst>
                </a:gridCol>
              </a:tblGrid>
              <a:tr h="217881">
                <a:tc>
                  <a:txBody>
                    <a:bodyPr/>
                    <a:lstStyle/>
                    <a:p>
                      <a:pPr algn="ctr"/>
                      <a:r>
                        <a:rPr lang="en-US"/>
                        <a:t>ID</a:t>
                      </a:r>
                      <a:endParaRPr lang="en-US" dirty="0"/>
                    </a:p>
                  </a:txBody>
                  <a:tcPr/>
                </a:tc>
                <a:tc>
                  <a:txBody>
                    <a:bodyPr/>
                    <a:lstStyle/>
                    <a:p>
                      <a:pPr algn="ctr"/>
                      <a:r>
                        <a:rPr lang="en-US" dirty="0"/>
                        <a:t>Requirements</a:t>
                      </a:r>
                    </a:p>
                  </a:txBody>
                  <a:tcPr/>
                </a:tc>
                <a:extLst>
                  <a:ext uri="{0D108BD9-81ED-4DB2-BD59-A6C34878D82A}">
                    <a16:rowId xmlns:a16="http://schemas.microsoft.com/office/drawing/2014/main" val="1158463288"/>
                  </a:ext>
                </a:extLst>
              </a:tr>
              <a:tr h="370840">
                <a:tc>
                  <a:txBody>
                    <a:bodyPr/>
                    <a:lstStyle/>
                    <a:p>
                      <a:pPr algn="ctr"/>
                      <a:r>
                        <a:rPr lang="en-US" sz="1400" b="0" i="0" kern="1200" dirty="0">
                          <a:solidFill>
                            <a:schemeClr val="dk1"/>
                          </a:solidFill>
                          <a:effectLst/>
                          <a:latin typeface="+mn-lt"/>
                          <a:ea typeface="+mn-ea"/>
                          <a:cs typeface="+mn-cs"/>
                        </a:rPr>
                        <a:t>1</a:t>
                      </a:r>
                      <a:endParaRPr lang="en-US" sz="1400" dirty="0"/>
                    </a:p>
                  </a:txBody>
                  <a:tcPr/>
                </a:tc>
                <a:tc>
                  <a:txBody>
                    <a:bodyPr/>
                    <a:lstStyle/>
                    <a:p>
                      <a:pPr algn="l"/>
                      <a:r>
                        <a:rPr lang="en-US" sz="1800" b="0" i="0" kern="1200" dirty="0">
                          <a:solidFill>
                            <a:schemeClr val="dk1"/>
                          </a:solidFill>
                          <a:effectLst/>
                          <a:latin typeface="+mn-lt"/>
                          <a:ea typeface="+mn-ea"/>
                          <a:cs typeface="+mn-cs"/>
                        </a:rPr>
                        <a:t>High pulse width at vdd/2.0 / period</a:t>
                      </a:r>
                      <a:endParaRPr lang="en-US" sz="1400" dirty="0"/>
                    </a:p>
                  </a:txBody>
                  <a:tcPr/>
                </a:tc>
                <a:extLst>
                  <a:ext uri="{0D108BD9-81ED-4DB2-BD59-A6C34878D82A}">
                    <a16:rowId xmlns:a16="http://schemas.microsoft.com/office/drawing/2014/main" val="2955363936"/>
                  </a:ext>
                </a:extLst>
              </a:tr>
              <a:tr h="370840">
                <a:tc>
                  <a:txBody>
                    <a:bodyPr/>
                    <a:lstStyle/>
                    <a:p>
                      <a:pPr algn="ctr"/>
                      <a:r>
                        <a:rPr lang="en-US" sz="1400" dirty="0"/>
                        <a:t>2</a:t>
                      </a:r>
                    </a:p>
                  </a:txBody>
                  <a:tcPr/>
                </a:tc>
                <a:tc>
                  <a:txBody>
                    <a:bodyPr/>
                    <a:lstStyle/>
                    <a:p>
                      <a:pPr algn="l"/>
                      <a:r>
                        <a:rPr lang="en-US" sz="1800" b="0" i="0" kern="1200" dirty="0">
                          <a:solidFill>
                            <a:schemeClr val="dk1"/>
                          </a:solidFill>
                          <a:effectLst/>
                          <a:latin typeface="+mn-lt"/>
                          <a:ea typeface="+mn-ea"/>
                          <a:cs typeface="+mn-cs"/>
                        </a:rPr>
                        <a:t>Measure the peak current on each supply</a:t>
                      </a:r>
                      <a:br>
                        <a:rPr lang="en-US" sz="1400" dirty="0"/>
                      </a:br>
                      <a:r>
                        <a:rPr lang="en-US" sz="1800" b="0" i="0" kern="1200" dirty="0">
                          <a:solidFill>
                            <a:schemeClr val="dk1"/>
                          </a:solidFill>
                          <a:effectLst/>
                          <a:latin typeface="+mn-lt"/>
                          <a:ea typeface="+mn-ea"/>
                          <a:cs typeface="+mn-cs"/>
                        </a:rPr>
                        <a:t>and ensure that it meets project targets</a:t>
                      </a:r>
                      <a:endParaRPr lang="en-US" sz="1400" dirty="0"/>
                    </a:p>
                  </a:txBody>
                  <a:tcPr/>
                </a:tc>
                <a:extLst>
                  <a:ext uri="{0D108BD9-81ED-4DB2-BD59-A6C34878D82A}">
                    <a16:rowId xmlns:a16="http://schemas.microsoft.com/office/drawing/2014/main" val="3569874541"/>
                  </a:ext>
                </a:extLst>
              </a:tr>
              <a:tr h="370840">
                <a:tc>
                  <a:txBody>
                    <a:bodyPr/>
                    <a:lstStyle/>
                    <a:p>
                      <a:pPr algn="ctr"/>
                      <a:r>
                        <a:rPr lang="en-US" sz="1400" dirty="0"/>
                        <a:t>…</a:t>
                      </a:r>
                    </a:p>
                  </a:txBody>
                  <a:tcPr/>
                </a:tc>
                <a:tc>
                  <a:txBody>
                    <a:bodyPr/>
                    <a:lstStyle/>
                    <a:p>
                      <a:pPr algn="ctr"/>
                      <a:r>
                        <a:rPr lang="en-US" sz="1400" dirty="0"/>
                        <a:t>…</a:t>
                      </a:r>
                    </a:p>
                  </a:txBody>
                  <a:tcPr/>
                </a:tc>
                <a:extLst>
                  <a:ext uri="{0D108BD9-81ED-4DB2-BD59-A6C34878D82A}">
                    <a16:rowId xmlns:a16="http://schemas.microsoft.com/office/drawing/2014/main" val="173256453"/>
                  </a:ext>
                </a:extLst>
              </a:tr>
            </a:tbl>
          </a:graphicData>
        </a:graphic>
      </p:graphicFrame>
      <p:graphicFrame>
        <p:nvGraphicFramePr>
          <p:cNvPr id="12" name="Table 6">
            <a:extLst>
              <a:ext uri="{FF2B5EF4-FFF2-40B4-BE49-F238E27FC236}">
                <a16:creationId xmlns:a16="http://schemas.microsoft.com/office/drawing/2014/main" id="{A4364B51-E7E9-5889-FDE0-019886B1F9E8}"/>
              </a:ext>
            </a:extLst>
          </p:cNvPr>
          <p:cNvGraphicFramePr>
            <a:graphicFrameLocks noGrp="1"/>
          </p:cNvGraphicFramePr>
          <p:nvPr>
            <p:extLst>
              <p:ext uri="{D42A27DB-BD31-4B8C-83A1-F6EECF244321}">
                <p14:modId xmlns:p14="http://schemas.microsoft.com/office/powerpoint/2010/main" val="3517806160"/>
              </p:ext>
            </p:extLst>
          </p:nvPr>
        </p:nvGraphicFramePr>
        <p:xfrm>
          <a:off x="8090097" y="2954522"/>
          <a:ext cx="3666474" cy="1838960"/>
        </p:xfrm>
        <a:graphic>
          <a:graphicData uri="http://schemas.openxmlformats.org/drawingml/2006/table">
            <a:tbl>
              <a:tblPr firstRow="1" bandRow="1">
                <a:tableStyleId>{5C22544A-7EE6-4342-B048-85BDC9FD1C3A}</a:tableStyleId>
              </a:tblPr>
              <a:tblGrid>
                <a:gridCol w="497751">
                  <a:extLst>
                    <a:ext uri="{9D8B030D-6E8A-4147-A177-3AD203B41FA5}">
                      <a16:colId xmlns:a16="http://schemas.microsoft.com/office/drawing/2014/main" val="1900746793"/>
                    </a:ext>
                  </a:extLst>
                </a:gridCol>
                <a:gridCol w="3168723">
                  <a:extLst>
                    <a:ext uri="{9D8B030D-6E8A-4147-A177-3AD203B41FA5}">
                      <a16:colId xmlns:a16="http://schemas.microsoft.com/office/drawing/2014/main" val="3790268417"/>
                    </a:ext>
                  </a:extLst>
                </a:gridCol>
              </a:tblGrid>
              <a:tr h="217881">
                <a:tc>
                  <a:txBody>
                    <a:bodyPr/>
                    <a:lstStyle/>
                    <a:p>
                      <a:pPr algn="ctr"/>
                      <a:r>
                        <a:rPr lang="en-US" dirty="0"/>
                        <a:t>ID</a:t>
                      </a:r>
                    </a:p>
                  </a:txBody>
                  <a:tcPr/>
                </a:tc>
                <a:tc>
                  <a:txBody>
                    <a:bodyPr/>
                    <a:lstStyle/>
                    <a:p>
                      <a:pPr algn="ctr"/>
                      <a:r>
                        <a:rPr lang="en-US" altLang="zh-CN" dirty="0"/>
                        <a:t>Measurement</a:t>
                      </a:r>
                      <a:endParaRPr lang="en-US" dirty="0"/>
                    </a:p>
                  </a:txBody>
                  <a:tcPr/>
                </a:tc>
                <a:extLst>
                  <a:ext uri="{0D108BD9-81ED-4DB2-BD59-A6C34878D82A}">
                    <a16:rowId xmlns:a16="http://schemas.microsoft.com/office/drawing/2014/main" val="1158463288"/>
                  </a:ext>
                </a:extLst>
              </a:tr>
              <a:tr h="370840">
                <a:tc>
                  <a:txBody>
                    <a:bodyPr/>
                    <a:lstStyle/>
                    <a:p>
                      <a:pPr algn="ctr"/>
                      <a:r>
                        <a:rPr lang="en-US" sz="1400" b="0" i="0" kern="1200">
                          <a:solidFill>
                            <a:schemeClr val="dk1"/>
                          </a:solidFill>
                          <a:effectLst/>
                          <a:latin typeface="+mn-lt"/>
                          <a:ea typeface="+mn-ea"/>
                          <a:cs typeface="+mn-cs"/>
                        </a:rPr>
                        <a:t>1</a:t>
                      </a:r>
                      <a:endParaRPr lang="en-US" sz="1400" dirty="0"/>
                    </a:p>
                  </a:txBody>
                  <a:tcPr/>
                </a:tc>
                <a:tc>
                  <a:txBody>
                    <a:bodyPr/>
                    <a:lstStyle/>
                    <a:p>
                      <a:pPr algn="l"/>
                      <a:r>
                        <a:rPr lang="en-US" sz="1400"/>
                        <a:t>fallTime(VT("/net12") 0 nil 0 nil 10 90 nil "time" )-riseTime(VT("/net12") 0 nil 0 nil 10 90 nil "time" )</a:t>
                      </a:r>
                      <a:endParaRPr lang="en-US" sz="1400" dirty="0"/>
                    </a:p>
                  </a:txBody>
                  <a:tcPr/>
                </a:tc>
                <a:extLst>
                  <a:ext uri="{0D108BD9-81ED-4DB2-BD59-A6C34878D82A}">
                    <a16:rowId xmlns:a16="http://schemas.microsoft.com/office/drawing/2014/main" val="2955363936"/>
                  </a:ext>
                </a:extLst>
              </a:tr>
              <a:tr h="370840">
                <a:tc>
                  <a:txBody>
                    <a:bodyPr/>
                    <a:lstStyle/>
                    <a:p>
                      <a:pPr algn="ctr"/>
                      <a:r>
                        <a:rPr lang="en-US" sz="1400"/>
                        <a:t>2</a:t>
                      </a:r>
                      <a:endParaRPr lang="en-US" sz="1400" dirty="0"/>
                    </a:p>
                  </a:txBody>
                  <a:tcPr/>
                </a:tc>
                <a:tc>
                  <a:txBody>
                    <a:bodyPr/>
                    <a:lstStyle/>
                    <a:p>
                      <a:pPr algn="l"/>
                      <a:r>
                        <a:rPr lang="en-US" sz="1400"/>
                        <a:t>ymax(IT("/M1/D"))</a:t>
                      </a:r>
                      <a:endParaRPr lang="en-US" sz="1400" dirty="0"/>
                    </a:p>
                  </a:txBody>
                  <a:tcPr/>
                </a:tc>
                <a:extLst>
                  <a:ext uri="{0D108BD9-81ED-4DB2-BD59-A6C34878D82A}">
                    <a16:rowId xmlns:a16="http://schemas.microsoft.com/office/drawing/2014/main" val="3569874541"/>
                  </a:ext>
                </a:extLst>
              </a:tr>
              <a:tr h="370840">
                <a:tc>
                  <a:txBody>
                    <a:bodyPr/>
                    <a:lstStyle/>
                    <a:p>
                      <a:pPr algn="ctr"/>
                      <a:r>
                        <a:rPr lang="en-US" sz="1400"/>
                        <a:t>…</a:t>
                      </a:r>
                      <a:endParaRPr lang="en-US" sz="1400" dirty="0"/>
                    </a:p>
                  </a:txBody>
                  <a:tcPr/>
                </a:tc>
                <a:tc>
                  <a:txBody>
                    <a:bodyPr/>
                    <a:lstStyle/>
                    <a:p>
                      <a:pPr algn="ctr"/>
                      <a:r>
                        <a:rPr lang="en-US" sz="1400" dirty="0"/>
                        <a:t>…</a:t>
                      </a:r>
                    </a:p>
                  </a:txBody>
                  <a:tcPr/>
                </a:tc>
                <a:extLst>
                  <a:ext uri="{0D108BD9-81ED-4DB2-BD59-A6C34878D82A}">
                    <a16:rowId xmlns:a16="http://schemas.microsoft.com/office/drawing/2014/main" val="173256453"/>
                  </a:ext>
                </a:extLst>
              </a:tr>
            </a:tbl>
          </a:graphicData>
        </a:graphic>
      </p:graphicFrame>
      <p:sp>
        <p:nvSpPr>
          <p:cNvPr id="13" name="Arrow: Right 12">
            <a:extLst>
              <a:ext uri="{FF2B5EF4-FFF2-40B4-BE49-F238E27FC236}">
                <a16:creationId xmlns:a16="http://schemas.microsoft.com/office/drawing/2014/main" id="{94E9AF12-35D6-8DC6-B74E-9ABEFBD1CB9A}"/>
              </a:ext>
            </a:extLst>
          </p:cNvPr>
          <p:cNvSpPr/>
          <p:nvPr/>
        </p:nvSpPr>
        <p:spPr>
          <a:xfrm>
            <a:off x="3748035" y="3429000"/>
            <a:ext cx="462698" cy="333103"/>
          </a:xfrm>
          <a:prstGeom prst="rightArrow">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5D59B80E-0367-CB67-A960-EC9264938E62}"/>
              </a:ext>
            </a:extLst>
          </p:cNvPr>
          <p:cNvSpPr/>
          <p:nvPr/>
        </p:nvSpPr>
        <p:spPr>
          <a:xfrm>
            <a:off x="7466625" y="3429000"/>
            <a:ext cx="462698" cy="333103"/>
          </a:xfrm>
          <a:prstGeom prst="rightArrow">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6B9EAE2-1DBD-4A06-1016-C412B6F3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0802" y="2723410"/>
            <a:ext cx="3115436" cy="2484984"/>
          </a:xfrm>
          <a:prstGeom prst="rect">
            <a:avLst/>
          </a:prstGeom>
        </p:spPr>
      </p:pic>
    </p:spTree>
    <p:extLst>
      <p:ext uri="{BB962C8B-B14F-4D97-AF65-F5344CB8AC3E}">
        <p14:creationId xmlns:p14="http://schemas.microsoft.com/office/powerpoint/2010/main" val="3322809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7786-7D8E-A03D-3812-5628293983DD}"/>
              </a:ext>
            </a:extLst>
          </p:cNvPr>
          <p:cNvSpPr>
            <a:spLocks noGrp="1"/>
          </p:cNvSpPr>
          <p:nvPr>
            <p:ph type="title"/>
          </p:nvPr>
        </p:nvSpPr>
        <p:spPr>
          <a:xfrm>
            <a:off x="446313" y="346076"/>
            <a:ext cx="11310257" cy="580806"/>
          </a:xfrm>
        </p:spPr>
        <p:txBody>
          <a:bodyPr/>
          <a:lstStyle/>
          <a:p>
            <a:r>
              <a:rPr lang="en-US"/>
              <a:t>Measurement Generation</a:t>
            </a:r>
          </a:p>
        </p:txBody>
      </p:sp>
      <p:pic>
        <p:nvPicPr>
          <p:cNvPr id="3" name="Picture 2">
            <a:extLst>
              <a:ext uri="{FF2B5EF4-FFF2-40B4-BE49-F238E27FC236}">
                <a16:creationId xmlns:a16="http://schemas.microsoft.com/office/drawing/2014/main" id="{B90D644E-4BFE-D80B-B47B-CD6E47540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266" y="1739366"/>
            <a:ext cx="34194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8D830A39-573E-9E08-4E52-25DBC2AFC054}"/>
              </a:ext>
            </a:extLst>
          </p:cNvPr>
          <p:cNvSpPr txBox="1"/>
          <p:nvPr/>
        </p:nvSpPr>
        <p:spPr>
          <a:xfrm>
            <a:off x="5131875" y="1179919"/>
            <a:ext cx="6999872" cy="923330"/>
          </a:xfrm>
          <a:prstGeom prst="rect">
            <a:avLst/>
          </a:prstGeom>
          <a:noFill/>
        </p:spPr>
        <p:txBody>
          <a:bodyPr wrap="square" rtlCol="0">
            <a:spAutoFit/>
          </a:bodyPr>
          <a:lstStyle/>
          <a:p>
            <a:r>
              <a:rPr lang="en-US" dirty="0"/>
              <a:t>Create an eye diagram for </a:t>
            </a:r>
            <a:r>
              <a:rPr lang="en-US" dirty="0">
                <a:highlight>
                  <a:srgbClr val="FFFF00"/>
                </a:highlight>
              </a:rPr>
              <a:t>v(“</a:t>
            </a:r>
            <a:r>
              <a:rPr lang="en-US" dirty="0" err="1">
                <a:highlight>
                  <a:srgbClr val="FFFF00"/>
                </a:highlight>
              </a:rPr>
              <a:t>output_jitter</a:t>
            </a:r>
            <a:r>
              <a:rPr lang="en-US" dirty="0">
                <a:highlight>
                  <a:srgbClr val="FFFF00"/>
                </a:highlight>
              </a:rPr>
              <a:t>” ?result “</a:t>
            </a:r>
            <a:r>
              <a:rPr lang="en-US" dirty="0" err="1">
                <a:highlight>
                  <a:srgbClr val="FFFF00"/>
                </a:highlight>
              </a:rPr>
              <a:t>tran-tran</a:t>
            </a:r>
            <a:r>
              <a:rPr lang="en-US" dirty="0">
                <a:highlight>
                  <a:srgbClr val="FFFF00"/>
                </a:highlight>
              </a:rPr>
              <a:t>”)</a:t>
            </a:r>
          </a:p>
          <a:p>
            <a:r>
              <a:rPr lang="en-US" dirty="0"/>
              <a:t>from </a:t>
            </a:r>
            <a:r>
              <a:rPr lang="en-US" dirty="0">
                <a:highlight>
                  <a:srgbClr val="FFFF00"/>
                </a:highlight>
              </a:rPr>
              <a:t>200.0n</a:t>
            </a:r>
            <a:r>
              <a:rPr lang="en-US" dirty="0"/>
              <a:t> to </a:t>
            </a:r>
            <a:r>
              <a:rPr lang="en-US" dirty="0">
                <a:highlight>
                  <a:srgbClr val="FFFF00"/>
                </a:highlight>
              </a:rPr>
              <a:t>500u</a:t>
            </a:r>
            <a:r>
              <a:rPr lang="en-US" dirty="0"/>
              <a:t> with a period of </a:t>
            </a:r>
            <a:r>
              <a:rPr lang="en-US" dirty="0">
                <a:highlight>
                  <a:srgbClr val="FFFF00"/>
                </a:highlight>
              </a:rPr>
              <a:t>10n</a:t>
            </a:r>
            <a:r>
              <a:rPr lang="en-US" dirty="0"/>
              <a:t>. Return the open width of the eye using </a:t>
            </a:r>
            <a:r>
              <a:rPr lang="en-US" dirty="0" err="1"/>
              <a:t>eyeMeasurement</a:t>
            </a:r>
            <a:r>
              <a:rPr lang="en-US" dirty="0"/>
              <a:t>.</a:t>
            </a:r>
          </a:p>
        </p:txBody>
      </p:sp>
      <p:sp>
        <p:nvSpPr>
          <p:cNvPr id="5" name="TextBox 4">
            <a:extLst>
              <a:ext uri="{FF2B5EF4-FFF2-40B4-BE49-F238E27FC236}">
                <a16:creationId xmlns:a16="http://schemas.microsoft.com/office/drawing/2014/main" id="{88B18490-0594-3D85-B83F-0C8005DC6BFD}"/>
              </a:ext>
            </a:extLst>
          </p:cNvPr>
          <p:cNvSpPr txBox="1"/>
          <p:nvPr/>
        </p:nvSpPr>
        <p:spPr>
          <a:xfrm>
            <a:off x="5131875" y="748153"/>
            <a:ext cx="1377300" cy="369332"/>
          </a:xfrm>
          <a:prstGeom prst="rect">
            <a:avLst/>
          </a:prstGeom>
          <a:noFill/>
        </p:spPr>
        <p:txBody>
          <a:bodyPr wrap="none" rtlCol="0">
            <a:spAutoFit/>
          </a:bodyPr>
          <a:lstStyle/>
          <a:p>
            <a:r>
              <a:rPr lang="en-US" b="1" dirty="0"/>
              <a:t>Instruction</a:t>
            </a:r>
          </a:p>
        </p:txBody>
      </p:sp>
      <p:sp>
        <p:nvSpPr>
          <p:cNvPr id="6" name="TextBox 5">
            <a:extLst>
              <a:ext uri="{FF2B5EF4-FFF2-40B4-BE49-F238E27FC236}">
                <a16:creationId xmlns:a16="http://schemas.microsoft.com/office/drawing/2014/main" id="{7B2608C2-76BF-1430-F501-63CB0CCB8913}"/>
              </a:ext>
            </a:extLst>
          </p:cNvPr>
          <p:cNvSpPr txBox="1"/>
          <p:nvPr/>
        </p:nvSpPr>
        <p:spPr>
          <a:xfrm>
            <a:off x="5131875" y="2246719"/>
            <a:ext cx="941283" cy="369332"/>
          </a:xfrm>
          <a:prstGeom prst="rect">
            <a:avLst/>
          </a:prstGeom>
          <a:noFill/>
        </p:spPr>
        <p:txBody>
          <a:bodyPr wrap="none" rtlCol="0">
            <a:spAutoFit/>
          </a:bodyPr>
          <a:lstStyle/>
          <a:p>
            <a:r>
              <a:rPr lang="en-US" b="1"/>
              <a:t>Output</a:t>
            </a:r>
          </a:p>
        </p:txBody>
      </p:sp>
      <p:sp>
        <p:nvSpPr>
          <p:cNvPr id="7" name="TextBox 6">
            <a:extLst>
              <a:ext uri="{FF2B5EF4-FFF2-40B4-BE49-F238E27FC236}">
                <a16:creationId xmlns:a16="http://schemas.microsoft.com/office/drawing/2014/main" id="{0DF71041-AD97-BD2C-704A-8474B74310F6}"/>
              </a:ext>
            </a:extLst>
          </p:cNvPr>
          <p:cNvSpPr txBox="1"/>
          <p:nvPr/>
        </p:nvSpPr>
        <p:spPr>
          <a:xfrm>
            <a:off x="5131875" y="2759521"/>
            <a:ext cx="6999872" cy="397031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Arial Unicode MS"/>
              </a:rPr>
              <a:t>eyeMeasurement</a:t>
            </a:r>
            <a:r>
              <a:rPr kumimoji="0" lang="en-US" altLang="en-US" sz="1800" b="0" i="0" u="none" strike="noStrike" cap="none" normalizeH="0" baseline="0" dirty="0">
                <a:ln>
                  <a:noFill/>
                </a:ln>
                <a:solidFill>
                  <a:schemeClr val="tx1"/>
                </a:solidFill>
                <a:effectLst/>
                <a:latin typeface="Arial Unicode MS"/>
              </a:rPr>
              <a:t>(</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err="1">
                <a:ln>
                  <a:noFill/>
                </a:ln>
                <a:solidFill>
                  <a:schemeClr val="tx1"/>
                </a:solidFill>
                <a:effectLst/>
                <a:latin typeface="Arial Unicode MS"/>
              </a:rPr>
              <a:t>wave_eyeDiagram</a:t>
            </a:r>
            <a:r>
              <a:rPr kumimoji="0" lang="en-US" altLang="en-US" sz="1800" b="0" i="0" u="none" strike="noStrike" cap="none" normalizeH="0" baseline="0" dirty="0">
                <a:ln>
                  <a:noFill/>
                </a:ln>
                <a:solidFill>
                  <a:schemeClr val="tx1"/>
                </a:solidFill>
                <a:effectLst/>
                <a:latin typeface="Arial Unicode MS"/>
              </a:rPr>
              <a:t>(</a:t>
            </a:r>
          </a:p>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Lst>
            </a:pPr>
            <a:r>
              <a:rPr kumimoji="0" lang="en-US" altLang="en-US" sz="1800" b="0" i="0" u="none" strike="noStrike" cap="none" normalizeH="0" baseline="0" dirty="0">
                <a:ln>
                  <a:noFill/>
                </a:ln>
                <a:solidFill>
                  <a:schemeClr val="tx1"/>
                </a:solidFill>
                <a:effectLst/>
                <a:latin typeface="Arial Unicode MS"/>
              </a:rPr>
              <a:t>	</a:t>
            </a:r>
            <a:r>
              <a:rPr kumimoji="0" lang="en-US" altLang="en-US" sz="1800" b="0" i="0" u="none" strike="noStrike" cap="none" normalizeH="0" baseline="0" dirty="0">
                <a:ln>
                  <a:noFill/>
                </a:ln>
                <a:solidFill>
                  <a:schemeClr val="tx1"/>
                </a:solidFill>
                <a:effectLst/>
                <a:highlight>
                  <a:srgbClr val="FFFF00"/>
                </a:highlight>
                <a:latin typeface="Arial Unicode MS"/>
              </a:rPr>
              <a:t>v("</a:t>
            </a:r>
            <a:r>
              <a:rPr kumimoji="0" lang="en-US" altLang="en-US" sz="1800" b="0" i="0" u="none" strike="noStrike" cap="none" normalizeH="0" baseline="0" dirty="0" err="1">
                <a:ln>
                  <a:noFill/>
                </a:ln>
                <a:solidFill>
                  <a:schemeClr val="tx1"/>
                </a:solidFill>
                <a:effectLst/>
                <a:highlight>
                  <a:srgbClr val="FFFF00"/>
                </a:highlight>
                <a:latin typeface="Arial Unicode MS"/>
              </a:rPr>
              <a:t>output_jitter"?result</a:t>
            </a:r>
            <a:r>
              <a:rPr kumimoji="0" lang="en-US" altLang="en-US" sz="1800" b="0" i="0" u="none" strike="noStrike" cap="none" normalizeH="0" baseline="0" dirty="0">
                <a:ln>
                  <a:noFill/>
                </a:ln>
                <a:solidFill>
                  <a:schemeClr val="tx1"/>
                </a:solidFill>
                <a:effectLst/>
                <a:highlight>
                  <a:srgbClr val="FFFF00"/>
                </a:highlight>
                <a:latin typeface="Arial Unicode MS"/>
              </a:rPr>
              <a:t> "</a:t>
            </a:r>
            <a:r>
              <a:rPr kumimoji="0" lang="en-US" altLang="en-US" sz="1800" b="0" i="0" u="none" strike="noStrike" cap="none" normalizeH="0" baseline="0" dirty="0" err="1">
                <a:ln>
                  <a:noFill/>
                </a:ln>
                <a:solidFill>
                  <a:schemeClr val="tx1"/>
                </a:solidFill>
                <a:effectLst/>
                <a:highlight>
                  <a:srgbClr val="FFFF00"/>
                </a:highlight>
                <a:latin typeface="Arial Unicode MS"/>
              </a:rPr>
              <a:t>tran-tran</a:t>
            </a:r>
            <a:r>
              <a:rPr kumimoji="0" lang="en-US" altLang="en-US" sz="1800" b="0" i="0" u="none" strike="noStrike" cap="none" normalizeH="0" baseline="0" dirty="0">
                <a:ln>
                  <a:noFill/>
                </a:ln>
                <a:solidFill>
                  <a:schemeClr val="tx1"/>
                </a:solidFill>
                <a:effectLst/>
                <a:highlight>
                  <a:srgbClr val="FFFF00"/>
                </a:highlight>
                <a:latin typeface="Arial Unicode MS"/>
              </a:rPr>
              <a:t>")</a:t>
            </a:r>
          </a:p>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highlight>
                  <a:srgbClr val="FFFF00"/>
                </a:highlight>
                <a:latin typeface="Arial Unicode MS"/>
              </a:rPr>
              <a:t>200.0n	</a:t>
            </a:r>
          </a:p>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highlight>
                  <a:srgbClr val="FFFF00"/>
                </a:highlight>
                <a:latin typeface="Arial Unicode MS"/>
              </a:rPr>
              <a:t>500u</a:t>
            </a:r>
          </a:p>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highlight>
                  <a:srgbClr val="FFFF00"/>
                </a:highlight>
                <a:latin typeface="Arial Unicode MS"/>
              </a:rPr>
              <a:t>10n</a:t>
            </a:r>
          </a:p>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err="1">
                <a:ln>
                  <a:noFill/>
                </a:ln>
                <a:solidFill>
                  <a:schemeClr val="tx1"/>
                </a:solidFill>
                <a:effectLst/>
                <a:latin typeface="Arial Unicode MS"/>
              </a:rPr>
              <a:t>autoCenter</a:t>
            </a:r>
            <a:r>
              <a:rPr kumimoji="0" lang="en-US" altLang="en-US" sz="1800" b="0" i="0" u="none" strike="noStrike" cap="none" normalizeH="0" baseline="0" dirty="0">
                <a:ln>
                  <a:noFill/>
                </a:ln>
                <a:solidFill>
                  <a:schemeClr val="tx1"/>
                </a:solidFill>
                <a:effectLst/>
                <a:latin typeface="Arial Unicode MS"/>
              </a:rPr>
              <a:t> t )</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err="1">
                <a:ln>
                  <a:noFill/>
                </a:ln>
                <a:solidFill>
                  <a:schemeClr val="tx1"/>
                </a:solidFill>
                <a:effectLst/>
                <a:latin typeface="Arial Unicode MS"/>
              </a:rPr>
              <a:t>horizThreshold</a:t>
            </a:r>
            <a:r>
              <a:rPr kumimoji="0" lang="en-US" altLang="en-US" sz="1800" b="0" i="0" u="none" strike="noStrike" cap="none" normalizeH="0" baseline="0" dirty="0">
                <a:ln>
                  <a:noFill/>
                </a:ln>
                <a:solidFill>
                  <a:schemeClr val="tx1"/>
                </a:solidFill>
                <a:effectLst/>
                <a:latin typeface="Arial Unicode MS"/>
              </a:rPr>
              <a:t> 0 ?startx0 40 ?starty0 0 ?xTypePercent0 "t“</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latin typeface="Arial Unicode MS"/>
              </a:rPr>
              <a:t>?endx0 60 ?endy0 50 ?yTypePercent0 "t“</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latin typeface="Arial Unicode MS"/>
              </a:rPr>
              <a:t>?startx1 40 ?starty1 50 ?xTypePercent1 "t“</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latin typeface="Arial Unicode MS"/>
              </a:rPr>
              <a:t>?endx1 60 ?endy1 100 ?yTypePercent1 "t“	</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err="1">
                <a:ln>
                  <a:noFill/>
                </a:ln>
                <a:solidFill>
                  <a:schemeClr val="tx1"/>
                </a:solidFill>
                <a:effectLst/>
                <a:latin typeface="Arial Unicode MS"/>
              </a:rPr>
              <a:t>noOfBins</a:t>
            </a:r>
            <a:r>
              <a:rPr kumimoji="0" lang="en-US" altLang="en-US" sz="1800" b="0" i="0" u="none" strike="noStrike" cap="none" normalizeH="0" baseline="0" dirty="0">
                <a:ln>
                  <a:noFill/>
                </a:ln>
                <a:solidFill>
                  <a:schemeClr val="tx1"/>
                </a:solidFill>
                <a:effectLst/>
                <a:latin typeface="Arial Unicode MS"/>
              </a:rPr>
              <a:t> 10</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highlight>
                  <a:srgbClr val="FFFF00"/>
                </a:highlight>
                <a:latin typeface="Arial Unicode MS"/>
              </a:rPr>
              <a:t>?measure "width“</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kumimoji="0" lang="en-US" altLang="en-US" sz="1800" b="0" i="0" u="none" strike="noStrike" cap="none" normalizeH="0" baseline="0" dirty="0">
                <a:ln>
                  <a:noFill/>
                </a:ln>
                <a:solidFill>
                  <a:schemeClr val="tx1"/>
                </a:solidFill>
                <a:effectLst/>
                <a:latin typeface="Arial Unicode MS"/>
              </a:rPr>
              <a:t>)</a:t>
            </a:r>
            <a:r>
              <a:rPr kumimoji="0" lang="en-US" altLang="en-US" sz="1400" b="0" i="0" u="none" strike="noStrike" cap="none" normalizeH="0" baseline="0" dirty="0">
                <a:ln>
                  <a:noFill/>
                </a:ln>
                <a:solidFill>
                  <a:schemeClr val="tx1"/>
                </a:solidFill>
                <a:effectLst/>
              </a:rPr>
              <a:t> </a:t>
            </a:r>
            <a:endParaRPr lang="en-US" dirty="0"/>
          </a:p>
        </p:txBody>
      </p:sp>
      <p:sp>
        <p:nvSpPr>
          <p:cNvPr id="8" name="TextBox 7">
            <a:extLst>
              <a:ext uri="{FF2B5EF4-FFF2-40B4-BE49-F238E27FC236}">
                <a16:creationId xmlns:a16="http://schemas.microsoft.com/office/drawing/2014/main" id="{D62634B8-317B-AB71-A8CF-00D420ECE644}"/>
              </a:ext>
            </a:extLst>
          </p:cNvPr>
          <p:cNvSpPr txBox="1"/>
          <p:nvPr/>
        </p:nvSpPr>
        <p:spPr>
          <a:xfrm>
            <a:off x="937236" y="4373109"/>
            <a:ext cx="3374505" cy="175432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i="1" dirty="0"/>
              <a:t>This is one example of many kinds of measurements where it is much easier for a designer to describe what they want than to figure out how to write complex SKILL code</a:t>
            </a:r>
          </a:p>
        </p:txBody>
      </p:sp>
      <p:sp>
        <p:nvSpPr>
          <p:cNvPr id="12" name="Content Placeholder 8">
            <a:extLst>
              <a:ext uri="{FF2B5EF4-FFF2-40B4-BE49-F238E27FC236}">
                <a16:creationId xmlns:a16="http://schemas.microsoft.com/office/drawing/2014/main" id="{915C03CC-F104-A280-FF27-AEA271A1DC75}"/>
              </a:ext>
            </a:extLst>
          </p:cNvPr>
          <p:cNvSpPr txBox="1">
            <a:spLocks/>
          </p:cNvSpPr>
          <p:nvPr/>
        </p:nvSpPr>
        <p:spPr>
          <a:xfrm>
            <a:off x="435430" y="1188720"/>
            <a:ext cx="11255827" cy="5146766"/>
          </a:xfrm>
          <a:prstGeom prst="rect">
            <a:avLst/>
          </a:prstGeom>
        </p:spPr>
        <p:txBody>
          <a:bodyPr/>
          <a:lstStyle>
            <a:lvl1pPr marL="346075" indent="-288925" algn="l" defTabSz="914400" rtl="0" eaLnBrk="1" latinLnBrk="0" hangingPunct="1">
              <a:lnSpc>
                <a:spcPct val="90000"/>
              </a:lnSpc>
              <a:spcBef>
                <a:spcPts val="1000"/>
              </a:spcBef>
              <a:spcAft>
                <a:spcPts val="0"/>
              </a:spcAft>
              <a:buClr>
                <a:schemeClr val="bg2"/>
              </a:buClr>
              <a:buSzPct val="100000"/>
              <a:buFont typeface="Arial" panose="020B0604020202020204" pitchFamily="34" charset="0"/>
              <a:buChar char="•"/>
              <a:tabLst/>
              <a:defRPr sz="24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500"/>
              </a:spcBef>
              <a:spcAft>
                <a:spcPts val="300"/>
              </a:spcAft>
              <a:buClr>
                <a:schemeClr val="bg2"/>
              </a:buClr>
              <a:buSzPct val="60000"/>
              <a:buFont typeface="Courier New" panose="02070309020205020404" pitchFamily="49" charset="0"/>
              <a:buChar char="o"/>
              <a:tabLst/>
              <a:defRPr sz="20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500"/>
              </a:spcBef>
              <a:spcAft>
                <a:spcPts val="300"/>
              </a:spcAft>
              <a:buClr>
                <a:schemeClr val="bg2"/>
              </a:buClr>
              <a:buSzPct val="100000"/>
              <a:buFont typeface="Rubik Light" panose="00000400000000000000" pitchFamily="2" charset="-79"/>
              <a:buChar char="–"/>
              <a:tabLst/>
              <a:defRPr sz="16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300"/>
              </a:spcAft>
              <a:buClr>
                <a:schemeClr val="bg2"/>
              </a:buClr>
              <a:buSzPct val="100000"/>
              <a:buFont typeface="Arial" panose="020B0604020202020204" pitchFamily="34" charset="0"/>
              <a:buChar char="•"/>
              <a:tabLst/>
              <a:defRPr sz="1200" kern="1200">
                <a:solidFill>
                  <a:schemeClr val="tx1"/>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real case</a:t>
            </a:r>
          </a:p>
        </p:txBody>
      </p:sp>
    </p:spTree>
    <p:extLst>
      <p:ext uri="{BB962C8B-B14F-4D97-AF65-F5344CB8AC3E}">
        <p14:creationId xmlns:p14="http://schemas.microsoft.com/office/powerpoint/2010/main" val="1806822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pic>
        <p:nvPicPr>
          <p:cNvPr id="2" name="Picture 1">
            <a:extLst>
              <a:ext uri="{FF2B5EF4-FFF2-40B4-BE49-F238E27FC236}">
                <a16:creationId xmlns:a16="http://schemas.microsoft.com/office/drawing/2014/main" id="{DB047C4A-149F-F14C-0815-F12A8C50F3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5273" y="859404"/>
            <a:ext cx="9701454" cy="5812580"/>
          </a:xfrm>
          <a:prstGeom prst="rect">
            <a:avLst/>
          </a:prstGeom>
        </p:spPr>
      </p:pic>
    </p:spTree>
    <p:extLst>
      <p:ext uri="{BB962C8B-B14F-4D97-AF65-F5344CB8AC3E}">
        <p14:creationId xmlns:p14="http://schemas.microsoft.com/office/powerpoint/2010/main" val="4114948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Problem to resolve</a:t>
            </a:r>
          </a:p>
          <a:p>
            <a:pPr lvl="1"/>
            <a:r>
              <a:rPr lang="en-US" dirty="0"/>
              <a:t>Improper setting of job policy leads to waste of resources</a:t>
            </a:r>
          </a:p>
        </p:txBody>
      </p:sp>
      <p:pic>
        <p:nvPicPr>
          <p:cNvPr id="8" name="Picture 7">
            <a:extLst>
              <a:ext uri="{FF2B5EF4-FFF2-40B4-BE49-F238E27FC236}">
                <a16:creationId xmlns:a16="http://schemas.microsoft.com/office/drawing/2014/main" id="{B5AC88E1-5E7D-28C1-3094-583F2DDA9307}"/>
              </a:ext>
            </a:extLst>
          </p:cNvPr>
          <p:cNvPicPr>
            <a:picLocks noChangeAspect="1"/>
          </p:cNvPicPr>
          <p:nvPr/>
        </p:nvPicPr>
        <p:blipFill>
          <a:blip r:embed="rId2"/>
          <a:stretch>
            <a:fillRect/>
          </a:stretch>
        </p:blipFill>
        <p:spPr>
          <a:xfrm>
            <a:off x="5601248" y="2638921"/>
            <a:ext cx="6364852" cy="3134009"/>
          </a:xfrm>
          <a:prstGeom prst="rect">
            <a:avLst/>
          </a:prstGeom>
        </p:spPr>
      </p:pic>
      <p:pic>
        <p:nvPicPr>
          <p:cNvPr id="16" name="Picture 15">
            <a:extLst>
              <a:ext uri="{FF2B5EF4-FFF2-40B4-BE49-F238E27FC236}">
                <a16:creationId xmlns:a16="http://schemas.microsoft.com/office/drawing/2014/main" id="{56A15DF9-1319-8253-E52E-83B45906542D}"/>
              </a:ext>
            </a:extLst>
          </p:cNvPr>
          <p:cNvPicPr>
            <a:picLocks noChangeAspect="1"/>
          </p:cNvPicPr>
          <p:nvPr/>
        </p:nvPicPr>
        <p:blipFill>
          <a:blip r:embed="rId3"/>
          <a:stretch>
            <a:fillRect/>
          </a:stretch>
        </p:blipFill>
        <p:spPr>
          <a:xfrm>
            <a:off x="970609" y="2089185"/>
            <a:ext cx="2156850" cy="3345836"/>
          </a:xfrm>
          <a:prstGeom prst="rect">
            <a:avLst/>
          </a:prstGeom>
        </p:spPr>
      </p:pic>
      <p:pic>
        <p:nvPicPr>
          <p:cNvPr id="18" name="Picture 17">
            <a:extLst>
              <a:ext uri="{FF2B5EF4-FFF2-40B4-BE49-F238E27FC236}">
                <a16:creationId xmlns:a16="http://schemas.microsoft.com/office/drawing/2014/main" id="{83DB3980-D200-A24E-0C78-FD7A1CE23B82}"/>
              </a:ext>
            </a:extLst>
          </p:cNvPr>
          <p:cNvPicPr>
            <a:picLocks noChangeAspect="1"/>
          </p:cNvPicPr>
          <p:nvPr/>
        </p:nvPicPr>
        <p:blipFill>
          <a:blip r:embed="rId4"/>
          <a:stretch>
            <a:fillRect/>
          </a:stretch>
        </p:blipFill>
        <p:spPr>
          <a:xfrm>
            <a:off x="2034393" y="3283177"/>
            <a:ext cx="2053517" cy="3209698"/>
          </a:xfrm>
          <a:prstGeom prst="rect">
            <a:avLst/>
          </a:prstGeom>
        </p:spPr>
      </p:pic>
      <p:sp>
        <p:nvSpPr>
          <p:cNvPr id="19" name="Arrow: Right 18">
            <a:extLst>
              <a:ext uri="{FF2B5EF4-FFF2-40B4-BE49-F238E27FC236}">
                <a16:creationId xmlns:a16="http://schemas.microsoft.com/office/drawing/2014/main" id="{F5B76E69-25F0-A3C9-098C-80E01410123D}"/>
              </a:ext>
            </a:extLst>
          </p:cNvPr>
          <p:cNvSpPr/>
          <p:nvPr/>
        </p:nvSpPr>
        <p:spPr>
          <a:xfrm>
            <a:off x="4343305" y="3828854"/>
            <a:ext cx="1084083" cy="37707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C1DC7E4-26CA-61D8-C351-FC8088F3D9A3}"/>
              </a:ext>
            </a:extLst>
          </p:cNvPr>
          <p:cNvSpPr/>
          <p:nvPr/>
        </p:nvSpPr>
        <p:spPr>
          <a:xfrm>
            <a:off x="1665786" y="3168717"/>
            <a:ext cx="368607" cy="228920"/>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3F6A03-189E-D41A-C212-1E9C32B81D5B}"/>
              </a:ext>
            </a:extLst>
          </p:cNvPr>
          <p:cNvSpPr/>
          <p:nvPr/>
        </p:nvSpPr>
        <p:spPr>
          <a:xfrm>
            <a:off x="2702246" y="4298855"/>
            <a:ext cx="368607" cy="228920"/>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7248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4D452-8EBB-632F-F5A9-0A1EC3C5BA6D}"/>
              </a:ext>
            </a:extLst>
          </p:cNvPr>
          <p:cNvSpPr>
            <a:spLocks noGrp="1"/>
          </p:cNvSpPr>
          <p:nvPr>
            <p:ph type="title"/>
          </p:nvPr>
        </p:nvSpPr>
        <p:spPr/>
        <p:txBody>
          <a:bodyPr/>
          <a:lstStyle/>
          <a:p>
            <a:r>
              <a:rPr lang="en-US" altLang="zh-CN" dirty="0"/>
              <a:t>Overview</a:t>
            </a:r>
            <a:endParaRPr lang="en-US" dirty="0"/>
          </a:p>
        </p:txBody>
      </p:sp>
    </p:spTree>
    <p:extLst>
      <p:ext uri="{BB962C8B-B14F-4D97-AF65-F5344CB8AC3E}">
        <p14:creationId xmlns:p14="http://schemas.microsoft.com/office/powerpoint/2010/main" val="3636550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altLang="zh-CN" dirty="0"/>
              <a:t>Fine Tune pre-trained LLM based on circuit dataset</a:t>
            </a:r>
            <a:endParaRPr lang="en-US" dirty="0"/>
          </a:p>
          <a:p>
            <a:endParaRPr lang="en-US" dirty="0"/>
          </a:p>
        </p:txBody>
      </p:sp>
      <p:graphicFrame>
        <p:nvGraphicFramePr>
          <p:cNvPr id="2" name="Table 4">
            <a:extLst>
              <a:ext uri="{FF2B5EF4-FFF2-40B4-BE49-F238E27FC236}">
                <a16:creationId xmlns:a16="http://schemas.microsoft.com/office/drawing/2014/main" id="{B7E96FCF-F117-F838-D2A5-0CE5A6642968}"/>
              </a:ext>
            </a:extLst>
          </p:cNvPr>
          <p:cNvGraphicFramePr>
            <a:graphicFrameLocks/>
          </p:cNvGraphicFramePr>
          <p:nvPr>
            <p:extLst>
              <p:ext uri="{D42A27DB-BD31-4B8C-83A1-F6EECF244321}">
                <p14:modId xmlns:p14="http://schemas.microsoft.com/office/powerpoint/2010/main" val="907597501"/>
              </p:ext>
            </p:extLst>
          </p:nvPr>
        </p:nvGraphicFramePr>
        <p:xfrm>
          <a:off x="1423443" y="1958502"/>
          <a:ext cx="6407603" cy="2536249"/>
        </p:xfrm>
        <a:graphic>
          <a:graphicData uri="http://schemas.openxmlformats.org/drawingml/2006/table">
            <a:tbl>
              <a:tblPr firstRow="1" bandRow="1">
                <a:tableStyleId>{5C22544A-7EE6-4342-B048-85BDC9FD1C3A}</a:tableStyleId>
              </a:tblPr>
              <a:tblGrid>
                <a:gridCol w="685776">
                  <a:extLst>
                    <a:ext uri="{9D8B030D-6E8A-4147-A177-3AD203B41FA5}">
                      <a16:colId xmlns:a16="http://schemas.microsoft.com/office/drawing/2014/main" val="91098938"/>
                    </a:ext>
                  </a:extLst>
                </a:gridCol>
                <a:gridCol w="2235528">
                  <a:extLst>
                    <a:ext uri="{9D8B030D-6E8A-4147-A177-3AD203B41FA5}">
                      <a16:colId xmlns:a16="http://schemas.microsoft.com/office/drawing/2014/main" val="2762325257"/>
                    </a:ext>
                  </a:extLst>
                </a:gridCol>
                <a:gridCol w="1792670">
                  <a:extLst>
                    <a:ext uri="{9D8B030D-6E8A-4147-A177-3AD203B41FA5}">
                      <a16:colId xmlns:a16="http://schemas.microsoft.com/office/drawing/2014/main" val="1613270278"/>
                    </a:ext>
                  </a:extLst>
                </a:gridCol>
                <a:gridCol w="1693629">
                  <a:extLst>
                    <a:ext uri="{9D8B030D-6E8A-4147-A177-3AD203B41FA5}">
                      <a16:colId xmlns:a16="http://schemas.microsoft.com/office/drawing/2014/main" val="2038463498"/>
                    </a:ext>
                  </a:extLst>
                </a:gridCol>
              </a:tblGrid>
              <a:tr h="613740">
                <a:tc>
                  <a:txBody>
                    <a:bodyPr/>
                    <a:lstStyle/>
                    <a:p>
                      <a:pPr algn="ctr"/>
                      <a:r>
                        <a:rPr lang="en-US" altLang="zh-CN" sz="1800" dirty="0"/>
                        <a:t>ID</a:t>
                      </a:r>
                      <a:endParaRPr lang="en-US" sz="1800" dirty="0"/>
                    </a:p>
                  </a:txBody>
                  <a:tcPr/>
                </a:tc>
                <a:tc>
                  <a:txBody>
                    <a:bodyPr/>
                    <a:lstStyle/>
                    <a:p>
                      <a:pPr algn="ctr"/>
                      <a:r>
                        <a:rPr lang="en-US" sz="1800" dirty="0"/>
                        <a:t>Circuit</a:t>
                      </a:r>
                    </a:p>
                  </a:txBody>
                  <a:tcPr/>
                </a:tc>
                <a:tc>
                  <a:txBody>
                    <a:bodyPr/>
                    <a:lstStyle/>
                    <a:p>
                      <a:pPr algn="ctr"/>
                      <a:r>
                        <a:rPr lang="en-US" sz="1800" dirty="0"/>
                        <a:t>Tran analysis stop time</a:t>
                      </a:r>
                    </a:p>
                  </a:txBody>
                  <a:tcPr/>
                </a:tc>
                <a:tc>
                  <a:txBody>
                    <a:bodyPr/>
                    <a:lstStyle/>
                    <a:p>
                      <a:pPr algn="ctr"/>
                      <a:r>
                        <a:rPr lang="en-US" sz="1800" dirty="0"/>
                        <a:t>Simulation points</a:t>
                      </a:r>
                    </a:p>
                  </a:txBody>
                  <a:tcPr/>
                </a:tc>
                <a:extLst>
                  <a:ext uri="{0D108BD9-81ED-4DB2-BD59-A6C34878D82A}">
                    <a16:rowId xmlns:a16="http://schemas.microsoft.com/office/drawing/2014/main" val="1675166178"/>
                  </a:ext>
                </a:extLst>
              </a:tr>
              <a:tr h="529750">
                <a:tc>
                  <a:txBody>
                    <a:bodyPr/>
                    <a:lstStyle/>
                    <a:p>
                      <a:pPr algn="ctr"/>
                      <a:r>
                        <a:rPr lang="en-US" sz="1400" dirty="0"/>
                        <a:t>1</a:t>
                      </a:r>
                    </a:p>
                  </a:txBody>
                  <a:tcPr/>
                </a:tc>
                <a:tc>
                  <a:txBody>
                    <a:bodyPr/>
                    <a:lstStyle/>
                    <a:p>
                      <a:pPr algn="ctr"/>
                      <a:r>
                        <a:rPr lang="en-US" sz="1400" b="1" i="0" kern="1200" dirty="0">
                          <a:solidFill>
                            <a:schemeClr val="dk1"/>
                          </a:solidFill>
                          <a:effectLst/>
                          <a:latin typeface="+mn-lt"/>
                          <a:ea typeface="+mn-ea"/>
                          <a:cs typeface="+mn-cs"/>
                        </a:rPr>
                        <a:t>1-stage common-source amplifier</a:t>
                      </a:r>
                      <a:endParaRPr lang="en-US" sz="1400" dirty="0"/>
                    </a:p>
                  </a:txBody>
                  <a:tcPr/>
                </a:tc>
                <a:tc>
                  <a:txBody>
                    <a:bodyPr/>
                    <a:lstStyle/>
                    <a:p>
                      <a:pPr algn="ctr"/>
                      <a:r>
                        <a:rPr lang="en-US" sz="1400" dirty="0"/>
                        <a:t>10s</a:t>
                      </a:r>
                    </a:p>
                  </a:txBody>
                  <a:tcPr/>
                </a:tc>
                <a:tc>
                  <a:txBody>
                    <a:bodyPr/>
                    <a:lstStyle/>
                    <a:p>
                      <a:pPr algn="ctr"/>
                      <a:r>
                        <a:rPr lang="en-US" sz="1400" dirty="0"/>
                        <a:t>1000</a:t>
                      </a:r>
                    </a:p>
                  </a:txBody>
                  <a:tcPr/>
                </a:tc>
                <a:extLst>
                  <a:ext uri="{0D108BD9-81ED-4DB2-BD59-A6C34878D82A}">
                    <a16:rowId xmlns:a16="http://schemas.microsoft.com/office/drawing/2014/main" val="268084305"/>
                  </a:ext>
                </a:extLst>
              </a:tr>
              <a:tr h="529750">
                <a:tc>
                  <a:txBody>
                    <a:bodyPr/>
                    <a:lstStyle/>
                    <a:p>
                      <a:pPr algn="ctr"/>
                      <a:r>
                        <a:rPr lang="en-US" sz="1400" dirty="0"/>
                        <a:t>2</a:t>
                      </a:r>
                    </a:p>
                  </a:txBody>
                  <a:tcPr/>
                </a:tc>
                <a:tc>
                  <a:txBody>
                    <a:bodyPr/>
                    <a:lstStyle/>
                    <a:p>
                      <a:pPr algn="ctr"/>
                      <a:r>
                        <a:rPr lang="en-US" sz="1400" b="1" i="0" kern="1200" dirty="0">
                          <a:solidFill>
                            <a:schemeClr val="dk1"/>
                          </a:solidFill>
                          <a:effectLst/>
                          <a:latin typeface="+mn-lt"/>
                          <a:ea typeface="+mn-ea"/>
                          <a:cs typeface="+mn-cs"/>
                        </a:rPr>
                        <a:t>3-stage common-source amplifier</a:t>
                      </a:r>
                      <a:endParaRPr lang="en-US" sz="1400" dirty="0"/>
                    </a:p>
                  </a:txBody>
                  <a:tcPr/>
                </a:tc>
                <a:tc>
                  <a:txBody>
                    <a:bodyPr/>
                    <a:lstStyle/>
                    <a:p>
                      <a:pPr algn="ctr"/>
                      <a:r>
                        <a:rPr lang="en-US" sz="1400" dirty="0"/>
                        <a:t>100s</a:t>
                      </a:r>
                    </a:p>
                  </a:txBody>
                  <a:tcPr/>
                </a:tc>
                <a:tc>
                  <a:txBody>
                    <a:bodyPr/>
                    <a:lstStyle/>
                    <a:p>
                      <a:pPr algn="ctr"/>
                      <a:r>
                        <a:rPr lang="en-US" sz="1400" dirty="0"/>
                        <a:t>600</a:t>
                      </a:r>
                    </a:p>
                  </a:txBody>
                  <a:tcPr/>
                </a:tc>
                <a:extLst>
                  <a:ext uri="{0D108BD9-81ED-4DB2-BD59-A6C34878D82A}">
                    <a16:rowId xmlns:a16="http://schemas.microsoft.com/office/drawing/2014/main" val="929966497"/>
                  </a:ext>
                </a:extLst>
              </a:tr>
              <a:tr h="529750">
                <a:tc>
                  <a:txBody>
                    <a:bodyPr/>
                    <a:lstStyle/>
                    <a:p>
                      <a:pPr algn="ctr"/>
                      <a:r>
                        <a:rPr lang="en-US" sz="1400" dirty="0"/>
                        <a:t>3</a:t>
                      </a:r>
                    </a:p>
                  </a:txBody>
                  <a:tcPr/>
                </a:tc>
                <a:tc>
                  <a:txBody>
                    <a:bodyPr/>
                    <a:lstStyle/>
                    <a:p>
                      <a:pPr algn="ctr"/>
                      <a:r>
                        <a:rPr lang="en-US" sz="1400" b="1" i="0" kern="1200" dirty="0">
                          <a:solidFill>
                            <a:schemeClr val="dk1"/>
                          </a:solidFill>
                          <a:effectLst/>
                          <a:latin typeface="+mn-lt"/>
                          <a:ea typeface="+mn-ea"/>
                          <a:cs typeface="+mn-cs"/>
                        </a:rPr>
                        <a:t>common-drain amplifier</a:t>
                      </a:r>
                      <a:endParaRPr lang="en-US" sz="1400" dirty="0"/>
                    </a:p>
                  </a:txBody>
                  <a:tcPr/>
                </a:tc>
                <a:tc>
                  <a:txBody>
                    <a:bodyPr/>
                    <a:lstStyle/>
                    <a:p>
                      <a:pPr algn="ctr"/>
                      <a:r>
                        <a:rPr lang="en-US" sz="1400" dirty="0"/>
                        <a:t>80s</a:t>
                      </a:r>
                    </a:p>
                  </a:txBody>
                  <a:tcPr/>
                </a:tc>
                <a:tc>
                  <a:txBody>
                    <a:bodyPr/>
                    <a:lstStyle/>
                    <a:p>
                      <a:pPr algn="ctr"/>
                      <a:r>
                        <a:rPr lang="en-US" sz="1400" dirty="0"/>
                        <a:t>500</a:t>
                      </a:r>
                    </a:p>
                  </a:txBody>
                  <a:tcPr/>
                </a:tc>
                <a:extLst>
                  <a:ext uri="{0D108BD9-81ED-4DB2-BD59-A6C34878D82A}">
                    <a16:rowId xmlns:a16="http://schemas.microsoft.com/office/drawing/2014/main" val="1715829047"/>
                  </a:ext>
                </a:extLst>
              </a:tr>
              <a:tr h="306919">
                <a:tc>
                  <a:txBody>
                    <a:bodyPr/>
                    <a:lstStyle/>
                    <a:p>
                      <a:pPr algn="ctr"/>
                      <a:r>
                        <a:rPr lang="en-US" sz="1400" dirty="0"/>
                        <a:t>…</a:t>
                      </a:r>
                    </a:p>
                  </a:txBody>
                  <a:tcPr/>
                </a:tc>
                <a:tc>
                  <a:txBody>
                    <a:bodyPr/>
                    <a:lstStyle/>
                    <a:p>
                      <a:pPr algn="ctr"/>
                      <a:r>
                        <a:rPr lang="en-US" sz="1400" dirty="0"/>
                        <a:t>…</a:t>
                      </a:r>
                    </a:p>
                  </a:txBody>
                  <a:tcPr/>
                </a:tc>
                <a:tc>
                  <a:txBody>
                    <a:bodyPr/>
                    <a:lstStyle/>
                    <a:p>
                      <a:pPr algn="ctr"/>
                      <a:r>
                        <a:rPr lang="en-US" sz="1400" dirty="0"/>
                        <a:t>…</a:t>
                      </a:r>
                    </a:p>
                  </a:txBody>
                  <a:tcPr/>
                </a:tc>
                <a:tc>
                  <a:txBody>
                    <a:bodyPr/>
                    <a:lstStyle/>
                    <a:p>
                      <a:pPr algn="ctr"/>
                      <a:r>
                        <a:rPr lang="en-US" sz="1400" dirty="0"/>
                        <a:t>…</a:t>
                      </a:r>
                    </a:p>
                  </a:txBody>
                  <a:tcPr/>
                </a:tc>
                <a:extLst>
                  <a:ext uri="{0D108BD9-81ED-4DB2-BD59-A6C34878D82A}">
                    <a16:rowId xmlns:a16="http://schemas.microsoft.com/office/drawing/2014/main" val="955171053"/>
                  </a:ext>
                </a:extLst>
              </a:tr>
            </a:tbl>
          </a:graphicData>
        </a:graphic>
      </p:graphicFrame>
      <p:graphicFrame>
        <p:nvGraphicFramePr>
          <p:cNvPr id="4" name="Table 6">
            <a:extLst>
              <a:ext uri="{FF2B5EF4-FFF2-40B4-BE49-F238E27FC236}">
                <a16:creationId xmlns:a16="http://schemas.microsoft.com/office/drawing/2014/main" id="{1BD7927D-2F50-2D80-AE1F-03B24D8468CC}"/>
              </a:ext>
            </a:extLst>
          </p:cNvPr>
          <p:cNvGraphicFramePr>
            <a:graphicFrameLocks noGrp="1"/>
          </p:cNvGraphicFramePr>
          <p:nvPr>
            <p:extLst>
              <p:ext uri="{D42A27DB-BD31-4B8C-83A1-F6EECF244321}">
                <p14:modId xmlns:p14="http://schemas.microsoft.com/office/powerpoint/2010/main" val="1103741360"/>
              </p:ext>
            </p:extLst>
          </p:nvPr>
        </p:nvGraphicFramePr>
        <p:xfrm>
          <a:off x="1423444" y="4582665"/>
          <a:ext cx="6407603" cy="1636436"/>
        </p:xfrm>
        <a:graphic>
          <a:graphicData uri="http://schemas.openxmlformats.org/drawingml/2006/table">
            <a:tbl>
              <a:tblPr firstRow="1" bandRow="1">
                <a:tableStyleId>{5C22544A-7EE6-4342-B048-85BDC9FD1C3A}</a:tableStyleId>
              </a:tblPr>
              <a:tblGrid>
                <a:gridCol w="789961">
                  <a:extLst>
                    <a:ext uri="{9D8B030D-6E8A-4147-A177-3AD203B41FA5}">
                      <a16:colId xmlns:a16="http://schemas.microsoft.com/office/drawing/2014/main" val="3520030965"/>
                    </a:ext>
                  </a:extLst>
                </a:gridCol>
                <a:gridCol w="2471222">
                  <a:extLst>
                    <a:ext uri="{9D8B030D-6E8A-4147-A177-3AD203B41FA5}">
                      <a16:colId xmlns:a16="http://schemas.microsoft.com/office/drawing/2014/main" val="9915469"/>
                    </a:ext>
                  </a:extLst>
                </a:gridCol>
                <a:gridCol w="3146420">
                  <a:extLst>
                    <a:ext uri="{9D8B030D-6E8A-4147-A177-3AD203B41FA5}">
                      <a16:colId xmlns:a16="http://schemas.microsoft.com/office/drawing/2014/main" val="3102425191"/>
                    </a:ext>
                  </a:extLst>
                </a:gridCol>
              </a:tblGrid>
              <a:tr h="313317">
                <a:tc>
                  <a:txBody>
                    <a:bodyPr/>
                    <a:lstStyle/>
                    <a:p>
                      <a:pPr algn="ctr"/>
                      <a:r>
                        <a:rPr lang="en-US" sz="1800" dirty="0"/>
                        <a:t>ID</a:t>
                      </a:r>
                    </a:p>
                  </a:txBody>
                  <a:tcPr/>
                </a:tc>
                <a:tc>
                  <a:txBody>
                    <a:bodyPr/>
                    <a:lstStyle/>
                    <a:p>
                      <a:pPr algn="ctr"/>
                      <a:r>
                        <a:rPr lang="en-US" sz="1800" dirty="0"/>
                        <a:t>Netlist </a:t>
                      </a:r>
                      <a:r>
                        <a:rPr lang="en-US" altLang="zh-CN" sz="1800" dirty="0"/>
                        <a:t>jobs</a:t>
                      </a:r>
                      <a:endParaRPr lang="en-US" sz="1800" dirty="0"/>
                    </a:p>
                  </a:txBody>
                  <a:tcPr/>
                </a:tc>
                <a:tc>
                  <a:txBody>
                    <a:bodyPr/>
                    <a:lstStyle/>
                    <a:p>
                      <a:pPr algn="ctr"/>
                      <a:r>
                        <a:rPr lang="en-US" sz="1800" dirty="0"/>
                        <a:t>Simulation jobs</a:t>
                      </a:r>
                    </a:p>
                  </a:txBody>
                  <a:tcPr/>
                </a:tc>
                <a:extLst>
                  <a:ext uri="{0D108BD9-81ED-4DB2-BD59-A6C34878D82A}">
                    <a16:rowId xmlns:a16="http://schemas.microsoft.com/office/drawing/2014/main" val="677960703"/>
                  </a:ext>
                </a:extLst>
              </a:tr>
              <a:tr h="317669">
                <a:tc>
                  <a:txBody>
                    <a:bodyPr/>
                    <a:lstStyle/>
                    <a:p>
                      <a:pPr algn="ctr"/>
                      <a:r>
                        <a:rPr lang="en-US" sz="1400" dirty="0"/>
                        <a:t>1</a:t>
                      </a:r>
                    </a:p>
                  </a:txBody>
                  <a:tcPr/>
                </a:tc>
                <a:tc>
                  <a:txBody>
                    <a:bodyPr/>
                    <a:lstStyle/>
                    <a:p>
                      <a:pPr algn="ctr"/>
                      <a:r>
                        <a:rPr lang="en-US" sz="1400" dirty="0"/>
                        <a:t>10</a:t>
                      </a:r>
                    </a:p>
                  </a:txBody>
                  <a:tcPr/>
                </a:tc>
                <a:tc>
                  <a:txBody>
                    <a:bodyPr/>
                    <a:lstStyle/>
                    <a:p>
                      <a:pPr algn="ctr"/>
                      <a:r>
                        <a:rPr lang="en-US" sz="1400" dirty="0"/>
                        <a:t>12</a:t>
                      </a:r>
                    </a:p>
                  </a:txBody>
                  <a:tcPr/>
                </a:tc>
                <a:extLst>
                  <a:ext uri="{0D108BD9-81ED-4DB2-BD59-A6C34878D82A}">
                    <a16:rowId xmlns:a16="http://schemas.microsoft.com/office/drawing/2014/main" val="3680665231"/>
                  </a:ext>
                </a:extLst>
              </a:tr>
              <a:tr h="317669">
                <a:tc>
                  <a:txBody>
                    <a:bodyPr/>
                    <a:lstStyle/>
                    <a:p>
                      <a:pPr algn="ctr"/>
                      <a:r>
                        <a:rPr lang="en-US" sz="1400" dirty="0"/>
                        <a:t>2</a:t>
                      </a:r>
                    </a:p>
                  </a:txBody>
                  <a:tcPr/>
                </a:tc>
                <a:tc>
                  <a:txBody>
                    <a:bodyPr/>
                    <a:lstStyle/>
                    <a:p>
                      <a:pPr algn="ctr"/>
                      <a:r>
                        <a:rPr lang="en-US" sz="1400" dirty="0"/>
                        <a:t>20</a:t>
                      </a:r>
                    </a:p>
                  </a:txBody>
                  <a:tcPr/>
                </a:tc>
                <a:tc>
                  <a:txBody>
                    <a:bodyPr/>
                    <a:lstStyle/>
                    <a:p>
                      <a:pPr algn="ctr"/>
                      <a:r>
                        <a:rPr lang="en-US" sz="1400" dirty="0"/>
                        <a:t>46</a:t>
                      </a:r>
                    </a:p>
                  </a:txBody>
                  <a:tcPr/>
                </a:tc>
                <a:extLst>
                  <a:ext uri="{0D108BD9-81ED-4DB2-BD59-A6C34878D82A}">
                    <a16:rowId xmlns:a16="http://schemas.microsoft.com/office/drawing/2014/main" val="4021146002"/>
                  </a:ext>
                </a:extLst>
              </a:tr>
              <a:tr h="317669">
                <a:tc>
                  <a:txBody>
                    <a:bodyPr/>
                    <a:lstStyle/>
                    <a:p>
                      <a:pPr algn="ctr"/>
                      <a:r>
                        <a:rPr lang="en-US" sz="1400" dirty="0"/>
                        <a:t>3</a:t>
                      </a:r>
                    </a:p>
                  </a:txBody>
                  <a:tcPr/>
                </a:tc>
                <a:tc>
                  <a:txBody>
                    <a:bodyPr/>
                    <a:lstStyle/>
                    <a:p>
                      <a:pPr algn="ctr"/>
                      <a:r>
                        <a:rPr lang="en-US" sz="1400" dirty="0"/>
                        <a:t>40</a:t>
                      </a:r>
                    </a:p>
                  </a:txBody>
                  <a:tcPr/>
                </a:tc>
                <a:tc>
                  <a:txBody>
                    <a:bodyPr/>
                    <a:lstStyle/>
                    <a:p>
                      <a:pPr algn="ctr"/>
                      <a:r>
                        <a:rPr lang="en-US" sz="1400" dirty="0"/>
                        <a:t>16</a:t>
                      </a:r>
                    </a:p>
                  </a:txBody>
                  <a:tcPr/>
                </a:tc>
                <a:extLst>
                  <a:ext uri="{0D108BD9-81ED-4DB2-BD59-A6C34878D82A}">
                    <a16:rowId xmlns:a16="http://schemas.microsoft.com/office/drawing/2014/main" val="1511002291"/>
                  </a:ext>
                </a:extLst>
              </a:tr>
              <a:tr h="317669">
                <a:tc>
                  <a:txBody>
                    <a:bodyPr/>
                    <a:lstStyle/>
                    <a:p>
                      <a:pPr algn="ctr"/>
                      <a:r>
                        <a:rPr lang="en-US" sz="1400" dirty="0"/>
                        <a:t>…</a:t>
                      </a:r>
                    </a:p>
                  </a:txBody>
                  <a:tcPr/>
                </a:tc>
                <a:tc>
                  <a:txBody>
                    <a:bodyPr/>
                    <a:lstStyle/>
                    <a:p>
                      <a:pPr algn="ctr"/>
                      <a:r>
                        <a:rPr lang="en-US" sz="1400" dirty="0"/>
                        <a:t>…</a:t>
                      </a:r>
                    </a:p>
                  </a:txBody>
                  <a:tcPr/>
                </a:tc>
                <a:tc>
                  <a:txBody>
                    <a:bodyPr/>
                    <a:lstStyle/>
                    <a:p>
                      <a:pPr algn="ctr"/>
                      <a:r>
                        <a:rPr lang="en-US" sz="1400" dirty="0"/>
                        <a:t>…</a:t>
                      </a:r>
                    </a:p>
                  </a:txBody>
                  <a:tcPr/>
                </a:tc>
                <a:extLst>
                  <a:ext uri="{0D108BD9-81ED-4DB2-BD59-A6C34878D82A}">
                    <a16:rowId xmlns:a16="http://schemas.microsoft.com/office/drawing/2014/main" val="1519398333"/>
                  </a:ext>
                </a:extLst>
              </a:tr>
            </a:tbl>
          </a:graphicData>
        </a:graphic>
      </p:graphicFrame>
      <p:pic>
        <p:nvPicPr>
          <p:cNvPr id="1026" name="Picture 2">
            <a:extLst>
              <a:ext uri="{FF2B5EF4-FFF2-40B4-BE49-F238E27FC236}">
                <a16:creationId xmlns:a16="http://schemas.microsoft.com/office/drawing/2014/main" id="{5C2E4A41-A91B-FB36-50AC-01040D71F2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23589" y="2461940"/>
            <a:ext cx="2600325" cy="26003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F4AAD14-1F61-434D-0A19-640FF39AD3FF}"/>
              </a:ext>
            </a:extLst>
          </p:cNvPr>
          <p:cNvSpPr/>
          <p:nvPr/>
        </p:nvSpPr>
        <p:spPr>
          <a:xfrm>
            <a:off x="750270" y="2961492"/>
            <a:ext cx="607859" cy="584775"/>
          </a:xfrm>
          <a:prstGeom prst="rect">
            <a:avLst/>
          </a:prstGeom>
          <a:noFill/>
        </p:spPr>
        <p:txBody>
          <a:bodyPr wrap="squar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a:t>
            </a:r>
          </a:p>
        </p:txBody>
      </p:sp>
      <p:sp>
        <p:nvSpPr>
          <p:cNvPr id="11" name="Rectangle 10">
            <a:extLst>
              <a:ext uri="{FF2B5EF4-FFF2-40B4-BE49-F238E27FC236}">
                <a16:creationId xmlns:a16="http://schemas.microsoft.com/office/drawing/2014/main" id="{F37725FC-A1EA-978C-2FAE-25A2B2668262}"/>
              </a:ext>
            </a:extLst>
          </p:cNvPr>
          <p:cNvSpPr/>
          <p:nvPr/>
        </p:nvSpPr>
        <p:spPr>
          <a:xfrm>
            <a:off x="750270" y="5084505"/>
            <a:ext cx="607859" cy="584775"/>
          </a:xfrm>
          <a:prstGeom prst="rect">
            <a:avLst/>
          </a:prstGeom>
          <a:noFill/>
        </p:spPr>
        <p:txBody>
          <a:bodyPr wrap="squar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a:t>
            </a:r>
          </a:p>
        </p:txBody>
      </p:sp>
      <p:sp>
        <p:nvSpPr>
          <p:cNvPr id="13" name="TextBox 12">
            <a:extLst>
              <a:ext uri="{FF2B5EF4-FFF2-40B4-BE49-F238E27FC236}">
                <a16:creationId xmlns:a16="http://schemas.microsoft.com/office/drawing/2014/main" id="{440F26D0-BE73-CFA5-0428-EFB1ACA701FB}"/>
              </a:ext>
            </a:extLst>
          </p:cNvPr>
          <p:cNvSpPr txBox="1"/>
          <p:nvPr/>
        </p:nvSpPr>
        <p:spPr>
          <a:xfrm>
            <a:off x="3773662" y="6219101"/>
            <a:ext cx="102463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Dat</a:t>
            </a:r>
            <a:r>
              <a:rPr lang="en-US" altLang="zh-CN" b="1" dirty="0">
                <a:latin typeface="Times New Roman" panose="02020603050405020304" pitchFamily="18" charset="0"/>
                <a:cs typeface="Times New Roman" panose="02020603050405020304" pitchFamily="18" charset="0"/>
              </a:rPr>
              <a:t>a Set</a:t>
            </a:r>
            <a:endParaRPr lang="en-US"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C27D9F32-C28B-ABBD-9212-EAC15AD3BE74}"/>
              </a:ext>
            </a:extLst>
          </p:cNvPr>
          <p:cNvSpPr txBox="1"/>
          <p:nvPr/>
        </p:nvSpPr>
        <p:spPr>
          <a:xfrm>
            <a:off x="9441923" y="4762047"/>
            <a:ext cx="2313454"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ADE Copilot training</a:t>
            </a:r>
            <a:endParaRPr lang="en-US" b="1" dirty="0">
              <a:latin typeface="Times New Roman" panose="02020603050405020304" pitchFamily="18" charset="0"/>
              <a:cs typeface="Times New Roman" panose="02020603050405020304" pitchFamily="18" charset="0"/>
            </a:endParaRPr>
          </a:p>
        </p:txBody>
      </p:sp>
      <p:sp>
        <p:nvSpPr>
          <p:cNvPr id="5" name="Arrow: Right 4">
            <a:extLst>
              <a:ext uri="{FF2B5EF4-FFF2-40B4-BE49-F238E27FC236}">
                <a16:creationId xmlns:a16="http://schemas.microsoft.com/office/drawing/2014/main" id="{BEF9B913-6DE9-4A03-64DE-A1D2D06BA602}"/>
              </a:ext>
            </a:extLst>
          </p:cNvPr>
          <p:cNvSpPr/>
          <p:nvPr/>
        </p:nvSpPr>
        <p:spPr>
          <a:xfrm>
            <a:off x="8135028" y="3573566"/>
            <a:ext cx="1084083" cy="37707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33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dirty="0"/>
              <a:t>Get the optimal settings for job policy</a:t>
            </a:r>
          </a:p>
        </p:txBody>
      </p:sp>
      <p:pic>
        <p:nvPicPr>
          <p:cNvPr id="12" name="Picture 2">
            <a:extLst>
              <a:ext uri="{FF2B5EF4-FFF2-40B4-BE49-F238E27FC236}">
                <a16:creationId xmlns:a16="http://schemas.microsoft.com/office/drawing/2014/main" id="{D34180B9-04B2-3BBB-3736-50D368AC83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0840" y="1631162"/>
            <a:ext cx="260032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DBDC030-813C-DE05-449D-61B2BDD2C410}"/>
              </a:ext>
            </a:extLst>
          </p:cNvPr>
          <p:cNvPicPr>
            <a:picLocks noChangeAspect="1"/>
          </p:cNvPicPr>
          <p:nvPr/>
        </p:nvPicPr>
        <p:blipFill>
          <a:blip r:embed="rId3"/>
          <a:stretch>
            <a:fillRect/>
          </a:stretch>
        </p:blipFill>
        <p:spPr>
          <a:xfrm>
            <a:off x="3264341" y="4296099"/>
            <a:ext cx="4569675" cy="2196776"/>
          </a:xfrm>
          <a:prstGeom prst="rect">
            <a:avLst/>
          </a:prstGeom>
        </p:spPr>
      </p:pic>
      <p:pic>
        <p:nvPicPr>
          <p:cNvPr id="18" name="Picture 2">
            <a:extLst>
              <a:ext uri="{FF2B5EF4-FFF2-40B4-BE49-F238E27FC236}">
                <a16:creationId xmlns:a16="http://schemas.microsoft.com/office/drawing/2014/main" id="{125D0818-E1C9-ABD6-2C20-7A5FA9B03D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557" y="1871351"/>
            <a:ext cx="2647950" cy="2295525"/>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31BE00B9-3847-4F15-E584-85DAC2CAFB66}"/>
              </a:ext>
            </a:extLst>
          </p:cNvPr>
          <p:cNvGrpSpPr/>
          <p:nvPr/>
        </p:nvGrpSpPr>
        <p:grpSpPr>
          <a:xfrm>
            <a:off x="8630951" y="1726565"/>
            <a:ext cx="3060306" cy="4124338"/>
            <a:chOff x="7225857" y="391588"/>
            <a:chExt cx="3060306" cy="4124338"/>
          </a:xfrm>
        </p:grpSpPr>
        <p:pic>
          <p:nvPicPr>
            <p:cNvPr id="20" name="Picture 19">
              <a:extLst>
                <a:ext uri="{FF2B5EF4-FFF2-40B4-BE49-F238E27FC236}">
                  <a16:creationId xmlns:a16="http://schemas.microsoft.com/office/drawing/2014/main" id="{8FD8092A-CB86-0DD7-3DE3-216E50C31A40}"/>
                </a:ext>
              </a:extLst>
            </p:cNvPr>
            <p:cNvPicPr>
              <a:picLocks noChangeAspect="1"/>
            </p:cNvPicPr>
            <p:nvPr/>
          </p:nvPicPr>
          <p:blipFill>
            <a:blip r:embed="rId5"/>
            <a:stretch>
              <a:fillRect/>
            </a:stretch>
          </p:blipFill>
          <p:spPr>
            <a:xfrm>
              <a:off x="7225857" y="391588"/>
              <a:ext cx="2140385" cy="3371740"/>
            </a:xfrm>
            <a:prstGeom prst="rect">
              <a:avLst/>
            </a:prstGeom>
          </p:spPr>
        </p:pic>
        <p:pic>
          <p:nvPicPr>
            <p:cNvPr id="22" name="Picture 21">
              <a:extLst>
                <a:ext uri="{FF2B5EF4-FFF2-40B4-BE49-F238E27FC236}">
                  <a16:creationId xmlns:a16="http://schemas.microsoft.com/office/drawing/2014/main" id="{19E25E11-1E48-898C-F636-269443F05A14}"/>
                </a:ext>
              </a:extLst>
            </p:cNvPr>
            <p:cNvPicPr>
              <a:picLocks noChangeAspect="1"/>
            </p:cNvPicPr>
            <p:nvPr/>
          </p:nvPicPr>
          <p:blipFill>
            <a:blip r:embed="rId6"/>
            <a:stretch>
              <a:fillRect/>
            </a:stretch>
          </p:blipFill>
          <p:spPr>
            <a:xfrm>
              <a:off x="8296049" y="1414973"/>
              <a:ext cx="1990114" cy="3100953"/>
            </a:xfrm>
            <a:prstGeom prst="rect">
              <a:avLst/>
            </a:prstGeom>
          </p:spPr>
        </p:pic>
      </p:grpSp>
      <p:sp>
        <p:nvSpPr>
          <p:cNvPr id="24" name="Arrow: Right 23">
            <a:extLst>
              <a:ext uri="{FF2B5EF4-FFF2-40B4-BE49-F238E27FC236}">
                <a16:creationId xmlns:a16="http://schemas.microsoft.com/office/drawing/2014/main" id="{75CB98C7-7A03-DFEB-AABB-075B529846A0}"/>
              </a:ext>
            </a:extLst>
          </p:cNvPr>
          <p:cNvSpPr/>
          <p:nvPr/>
        </p:nvSpPr>
        <p:spPr>
          <a:xfrm>
            <a:off x="3637234" y="2690504"/>
            <a:ext cx="1036949" cy="36764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5D43769B-395F-00E8-586F-3520F13A75EE}"/>
              </a:ext>
            </a:extLst>
          </p:cNvPr>
          <p:cNvSpPr/>
          <p:nvPr/>
        </p:nvSpPr>
        <p:spPr>
          <a:xfrm>
            <a:off x="7160401" y="2849910"/>
            <a:ext cx="1036949" cy="36764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Arrow: Right 25">
            <a:extLst>
              <a:ext uri="{FF2B5EF4-FFF2-40B4-BE49-F238E27FC236}">
                <a16:creationId xmlns:a16="http://schemas.microsoft.com/office/drawing/2014/main" id="{62441F5F-CACE-E405-C253-89F622015019}"/>
              </a:ext>
            </a:extLst>
          </p:cNvPr>
          <p:cNvSpPr/>
          <p:nvPr/>
        </p:nvSpPr>
        <p:spPr>
          <a:xfrm>
            <a:off x="1490657" y="5098305"/>
            <a:ext cx="1036949" cy="36764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73BC21-EC70-A3E1-381E-0B3E75542F7E}"/>
              </a:ext>
            </a:extLst>
          </p:cNvPr>
          <p:cNvSpPr/>
          <p:nvPr/>
        </p:nvSpPr>
        <p:spPr>
          <a:xfrm>
            <a:off x="9332536" y="2749950"/>
            <a:ext cx="368607" cy="228920"/>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E6091A1-97F5-37DF-8416-948895DEC3F7}"/>
              </a:ext>
            </a:extLst>
          </p:cNvPr>
          <p:cNvSpPr/>
          <p:nvPr/>
        </p:nvSpPr>
        <p:spPr>
          <a:xfrm>
            <a:off x="10327593" y="3742441"/>
            <a:ext cx="315269" cy="134122"/>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8F4A91F-B0ED-F36A-4DF5-7EC2D67F3997}"/>
              </a:ext>
            </a:extLst>
          </p:cNvPr>
          <p:cNvSpPr txBox="1"/>
          <p:nvPr/>
        </p:nvSpPr>
        <p:spPr>
          <a:xfrm>
            <a:off x="936938" y="4060905"/>
            <a:ext cx="192232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Schematic Design</a:t>
            </a:r>
          </a:p>
        </p:txBody>
      </p:sp>
      <p:sp>
        <p:nvSpPr>
          <p:cNvPr id="31" name="TextBox 30">
            <a:extLst>
              <a:ext uri="{FF2B5EF4-FFF2-40B4-BE49-F238E27FC236}">
                <a16:creationId xmlns:a16="http://schemas.microsoft.com/office/drawing/2014/main" id="{35C619F3-8DF7-4C76-C595-497ED662BB03}"/>
              </a:ext>
            </a:extLst>
          </p:cNvPr>
          <p:cNvSpPr txBox="1"/>
          <p:nvPr/>
        </p:nvSpPr>
        <p:spPr>
          <a:xfrm>
            <a:off x="4644982" y="3799810"/>
            <a:ext cx="245035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ADE Copilot Inference</a:t>
            </a:r>
          </a:p>
        </p:txBody>
      </p:sp>
      <p:sp>
        <p:nvSpPr>
          <p:cNvPr id="1025" name="TextBox 1024">
            <a:extLst>
              <a:ext uri="{FF2B5EF4-FFF2-40B4-BE49-F238E27FC236}">
                <a16:creationId xmlns:a16="http://schemas.microsoft.com/office/drawing/2014/main" id="{4A9DB17D-B6E3-4CDD-E908-286C36438AEA}"/>
              </a:ext>
            </a:extLst>
          </p:cNvPr>
          <p:cNvSpPr txBox="1"/>
          <p:nvPr/>
        </p:nvSpPr>
        <p:spPr>
          <a:xfrm>
            <a:off x="8630951" y="5937024"/>
            <a:ext cx="339714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Setting Job Policy </a:t>
            </a:r>
            <a:r>
              <a:rPr lang="en-US" altLang="zh-CN" b="1" dirty="0">
                <a:latin typeface="Times New Roman" panose="02020603050405020304" pitchFamily="18" charset="0"/>
                <a:cs typeface="Times New Roman" panose="02020603050405020304" pitchFamily="18" charset="0"/>
              </a:rPr>
              <a:t>A</a:t>
            </a:r>
            <a:r>
              <a:rPr lang="en-US" b="1" dirty="0">
                <a:latin typeface="Times New Roman" panose="02020603050405020304" pitchFamily="18" charset="0"/>
                <a:cs typeface="Times New Roman" panose="02020603050405020304" pitchFamily="18" charset="0"/>
              </a:rPr>
              <a:t>utomatically</a:t>
            </a:r>
          </a:p>
        </p:txBody>
      </p:sp>
      <p:sp>
        <p:nvSpPr>
          <p:cNvPr id="1027" name="TextBox 1026">
            <a:extLst>
              <a:ext uri="{FF2B5EF4-FFF2-40B4-BE49-F238E27FC236}">
                <a16:creationId xmlns:a16="http://schemas.microsoft.com/office/drawing/2014/main" id="{2B7F092C-8290-5ACA-3EF8-7EDAC2CB0691}"/>
              </a:ext>
            </a:extLst>
          </p:cNvPr>
          <p:cNvSpPr txBox="1"/>
          <p:nvPr/>
        </p:nvSpPr>
        <p:spPr>
          <a:xfrm>
            <a:off x="4082884" y="6424829"/>
            <a:ext cx="367510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Reasonable Allocation of Resources</a:t>
            </a:r>
          </a:p>
        </p:txBody>
      </p:sp>
    </p:spTree>
    <p:extLst>
      <p:ext uri="{BB962C8B-B14F-4D97-AF65-F5344CB8AC3E}">
        <p14:creationId xmlns:p14="http://schemas.microsoft.com/office/powerpoint/2010/main" val="4107902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4D452-8EBB-632F-F5A9-0A1EC3C5BA6D}"/>
              </a:ext>
            </a:extLst>
          </p:cNvPr>
          <p:cNvSpPr>
            <a:spLocks noGrp="1"/>
          </p:cNvSpPr>
          <p:nvPr>
            <p:ph type="title"/>
          </p:nvPr>
        </p:nvSpPr>
        <p:spPr/>
        <p:txBody>
          <a:bodyPr/>
          <a:lstStyle/>
          <a:p>
            <a:r>
              <a:rPr lang="en-US"/>
              <a:t>Summary</a:t>
            </a:r>
          </a:p>
        </p:txBody>
      </p:sp>
    </p:spTree>
    <p:extLst>
      <p:ext uri="{BB962C8B-B14F-4D97-AF65-F5344CB8AC3E}">
        <p14:creationId xmlns:p14="http://schemas.microsoft.com/office/powerpoint/2010/main" val="2840135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9A849A-DE0B-C30C-9796-FB062DBD8655}"/>
              </a:ext>
            </a:extLst>
          </p:cNvPr>
          <p:cNvSpPr>
            <a:spLocks noGrp="1"/>
          </p:cNvSpPr>
          <p:nvPr>
            <p:ph idx="1"/>
          </p:nvPr>
        </p:nvSpPr>
        <p:spPr>
          <a:xfrm>
            <a:off x="434975" y="1199625"/>
            <a:ext cx="11308534" cy="5458349"/>
          </a:xfrm>
        </p:spPr>
        <p:txBody>
          <a:bodyPr>
            <a:normAutofit/>
          </a:bodyPr>
          <a:lstStyle/>
          <a:p>
            <a:r>
              <a:rPr lang="en-US" sz="2000" dirty="0"/>
              <a:t>LLMs offer transformative capabilities in understanding and generating natural language</a:t>
            </a:r>
            <a:br>
              <a:rPr lang="en-US" sz="2000" dirty="0"/>
            </a:br>
            <a:endParaRPr lang="en-US" sz="1100" dirty="0"/>
          </a:p>
          <a:p>
            <a:r>
              <a:rPr lang="en-US" sz="2000" dirty="0"/>
              <a:t>ADE copilot is an intelligent optimization engine  based on LLM, which can assistant designer and improve simulation performance</a:t>
            </a:r>
          </a:p>
          <a:p>
            <a:pPr lvl="1"/>
            <a:r>
              <a:rPr lang="en-US" sz="1800" dirty="0"/>
              <a:t>Simplify reusing existing designs</a:t>
            </a:r>
          </a:p>
          <a:p>
            <a:pPr lvl="1"/>
            <a:endParaRPr lang="en-US" sz="1800" dirty="0"/>
          </a:p>
          <a:p>
            <a:pPr lvl="1"/>
            <a:r>
              <a:rPr lang="en-US" sz="1800" dirty="0"/>
              <a:t>Learn from a customer’s existing designs and documentation</a:t>
            </a:r>
          </a:p>
          <a:p>
            <a:pPr lvl="1"/>
            <a:endParaRPr lang="en-US" sz="1800" dirty="0"/>
          </a:p>
          <a:p>
            <a:pPr lvl="1"/>
            <a:r>
              <a:rPr lang="en-US" sz="1800" dirty="0"/>
              <a:t>Apply what it learns to assist the designer and to guide automation</a:t>
            </a:r>
            <a:br>
              <a:rPr lang="en-US" sz="2000" dirty="0"/>
            </a:br>
            <a:endParaRPr lang="en-US" sz="1100" dirty="0"/>
          </a:p>
          <a:p>
            <a:r>
              <a:rPr lang="en-US" sz="2000" dirty="0"/>
              <a:t>ADE copilot has three applications currently, t</a:t>
            </a:r>
            <a:r>
              <a:rPr lang="en-US" altLang="zh-CN" sz="2000" dirty="0"/>
              <a:t>he first two applications already have prototypes</a:t>
            </a:r>
          </a:p>
          <a:p>
            <a:pPr lvl="1"/>
            <a:r>
              <a:rPr lang="en-US" sz="1800" dirty="0"/>
              <a:t>ADE Chatbot</a:t>
            </a:r>
          </a:p>
          <a:p>
            <a:pPr lvl="2"/>
            <a:r>
              <a:rPr lang="en-US" sz="1400" dirty="0"/>
              <a:t>Answer questions interactively about how ADE works and circuit design </a:t>
            </a:r>
            <a:br>
              <a:rPr lang="en-US" sz="1400" dirty="0"/>
            </a:br>
            <a:endParaRPr lang="en-US" sz="1400" dirty="0"/>
          </a:p>
          <a:p>
            <a:pPr lvl="1"/>
            <a:r>
              <a:rPr lang="en-US" sz="1800" dirty="0"/>
              <a:t>Measurement Generation</a:t>
            </a:r>
          </a:p>
          <a:p>
            <a:pPr lvl="2"/>
            <a:r>
              <a:rPr lang="en-US" sz="1400" dirty="0"/>
              <a:t>Process the custom’s natural-language-requirements and generate skill measurement</a:t>
            </a:r>
            <a:br>
              <a:rPr lang="en-US" sz="1400" dirty="0"/>
            </a:br>
            <a:endParaRPr lang="en-US" sz="1400" dirty="0"/>
          </a:p>
          <a:p>
            <a:pPr lvl="1"/>
            <a:r>
              <a:rPr lang="en-US" sz="1800" dirty="0"/>
              <a:t>Job Policy Optimization</a:t>
            </a:r>
          </a:p>
          <a:p>
            <a:pPr lvl="2"/>
            <a:r>
              <a:rPr lang="en-US" sz="1400" dirty="0"/>
              <a:t>Smart to set job policy automatically to improve simulation performance</a:t>
            </a:r>
          </a:p>
        </p:txBody>
      </p:sp>
      <p:sp>
        <p:nvSpPr>
          <p:cNvPr id="3" name="Title 2">
            <a:extLst>
              <a:ext uri="{FF2B5EF4-FFF2-40B4-BE49-F238E27FC236}">
                <a16:creationId xmlns:a16="http://schemas.microsoft.com/office/drawing/2014/main" id="{9F446D90-E8B5-23C6-2A75-E002968652CB}"/>
              </a:ext>
            </a:extLst>
          </p:cNvPr>
          <p:cNvSpPr>
            <a:spLocks noGrp="1"/>
          </p:cNvSpPr>
          <p:nvPr>
            <p:ph type="title"/>
          </p:nvPr>
        </p:nvSpPr>
        <p:spPr>
          <a:xfrm>
            <a:off x="446313" y="365125"/>
            <a:ext cx="11612880" cy="565150"/>
          </a:xfrm>
        </p:spPr>
        <p:txBody>
          <a:bodyPr/>
          <a:lstStyle/>
          <a:p>
            <a:r>
              <a:rPr lang="en-US"/>
              <a:t>Summary</a:t>
            </a:r>
          </a:p>
        </p:txBody>
      </p:sp>
      <p:sp>
        <p:nvSpPr>
          <p:cNvPr id="8" name="TextBox 7">
            <a:extLst>
              <a:ext uri="{FF2B5EF4-FFF2-40B4-BE49-F238E27FC236}">
                <a16:creationId xmlns:a16="http://schemas.microsoft.com/office/drawing/2014/main" id="{465BC544-4830-59BB-14D8-01367D5B475D}"/>
              </a:ext>
            </a:extLst>
          </p:cNvPr>
          <p:cNvSpPr txBox="1"/>
          <p:nvPr/>
        </p:nvSpPr>
        <p:spPr>
          <a:xfrm>
            <a:off x="4278012" y="6520580"/>
            <a:ext cx="2676461" cy="200055"/>
          </a:xfrm>
          <a:prstGeom prst="rect">
            <a:avLst/>
          </a:prstGeom>
          <a:noFill/>
        </p:spPr>
        <p:txBody>
          <a:bodyPr wrap="square">
            <a:spAutoFit/>
          </a:bodyPr>
          <a:lstStyle/>
          <a:p>
            <a:r>
              <a:rPr lang="en-US" sz="700">
                <a:solidFill>
                  <a:srgbClr val="BFBFBF"/>
                </a:solidFill>
              </a:rPr>
              <a:t>VentureBeat made with OpenAI DALL-E 3 via ChatGPT Plus</a:t>
            </a:r>
          </a:p>
        </p:txBody>
      </p:sp>
    </p:spTree>
    <p:extLst>
      <p:ext uri="{BB962C8B-B14F-4D97-AF65-F5344CB8AC3E}">
        <p14:creationId xmlns:p14="http://schemas.microsoft.com/office/powerpoint/2010/main" val="4133291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5182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What’s ADE Copilot</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a:xfrm>
            <a:off x="435431" y="1188720"/>
            <a:ext cx="9462714" cy="5146766"/>
          </a:xfrm>
        </p:spPr>
        <p:txBody>
          <a:bodyPr/>
          <a:lstStyle/>
          <a:p>
            <a:r>
              <a:rPr lang="en-US" dirty="0"/>
              <a:t>ADE(Analog Design Environment)’s intelligent optimization engine</a:t>
            </a:r>
          </a:p>
          <a:p>
            <a:pPr lvl="1"/>
            <a:r>
              <a:rPr lang="en-US" altLang="zh-CN" dirty="0"/>
              <a:t>Based on LLM(Large Language Model)</a:t>
            </a:r>
          </a:p>
          <a:p>
            <a:pPr lvl="1"/>
            <a:r>
              <a:rPr lang="en-US" dirty="0"/>
              <a:t>Optimize user experience and improve simulation performance</a:t>
            </a:r>
          </a:p>
        </p:txBody>
      </p:sp>
      <p:sp>
        <p:nvSpPr>
          <p:cNvPr id="20" name="TextBox 19">
            <a:extLst>
              <a:ext uri="{FF2B5EF4-FFF2-40B4-BE49-F238E27FC236}">
                <a16:creationId xmlns:a16="http://schemas.microsoft.com/office/drawing/2014/main" id="{D19510F6-1A0B-4477-A911-4768362BE123}"/>
              </a:ext>
            </a:extLst>
          </p:cNvPr>
          <p:cNvSpPr txBox="1"/>
          <p:nvPr/>
        </p:nvSpPr>
        <p:spPr>
          <a:xfrm>
            <a:off x="2950509" y="6130964"/>
            <a:ext cx="615874" cy="338554"/>
          </a:xfrm>
          <a:prstGeom prst="rect">
            <a:avLst/>
          </a:prstGeom>
          <a:noFill/>
        </p:spPr>
        <p:txBody>
          <a:bodyPr wrap="none" rtlCol="0">
            <a:spAutoFit/>
          </a:bodyPr>
          <a:lstStyle/>
          <a:p>
            <a:r>
              <a:rPr lang="en-US" sz="1600" b="1" dirty="0">
                <a:solidFill>
                  <a:srgbClr val="93DA49"/>
                </a:solidFill>
                <a:latin typeface="Times New Roman" panose="02020603050405020304" pitchFamily="18" charset="0"/>
                <a:cs typeface="Times New Roman" panose="02020603050405020304" pitchFamily="18" charset="0"/>
              </a:rPr>
              <a:t>ADE</a:t>
            </a:r>
          </a:p>
        </p:txBody>
      </p:sp>
      <p:pic>
        <p:nvPicPr>
          <p:cNvPr id="2" name="Picture 1">
            <a:extLst>
              <a:ext uri="{FF2B5EF4-FFF2-40B4-BE49-F238E27FC236}">
                <a16:creationId xmlns:a16="http://schemas.microsoft.com/office/drawing/2014/main" id="{B8E299B3-5772-51F9-90B6-6C221AE42C21}"/>
              </a:ext>
            </a:extLst>
          </p:cNvPr>
          <p:cNvPicPr>
            <a:picLocks noChangeAspect="1"/>
          </p:cNvPicPr>
          <p:nvPr/>
        </p:nvPicPr>
        <p:blipFill>
          <a:blip r:embed="rId2"/>
          <a:stretch>
            <a:fillRect/>
          </a:stretch>
        </p:blipFill>
        <p:spPr>
          <a:xfrm>
            <a:off x="699132" y="2394290"/>
            <a:ext cx="6039303" cy="3607451"/>
          </a:xfrm>
          <a:prstGeom prst="rect">
            <a:avLst/>
          </a:prstGeom>
        </p:spPr>
      </p:pic>
      <p:pic>
        <p:nvPicPr>
          <p:cNvPr id="6" name="Picture 5">
            <a:extLst>
              <a:ext uri="{FF2B5EF4-FFF2-40B4-BE49-F238E27FC236}">
                <a16:creationId xmlns:a16="http://schemas.microsoft.com/office/drawing/2014/main" id="{70679DD5-F393-1D32-548C-100A638190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160" y="2564130"/>
            <a:ext cx="5120976" cy="3105150"/>
          </a:xfrm>
          <a:prstGeom prst="rect">
            <a:avLst/>
          </a:prstGeom>
        </p:spPr>
      </p:pic>
      <p:sp>
        <p:nvSpPr>
          <p:cNvPr id="7" name="TextBox 6">
            <a:extLst>
              <a:ext uri="{FF2B5EF4-FFF2-40B4-BE49-F238E27FC236}">
                <a16:creationId xmlns:a16="http://schemas.microsoft.com/office/drawing/2014/main" id="{52EC1D25-7529-FBB3-F56C-689BC5EFD7CA}"/>
              </a:ext>
            </a:extLst>
          </p:cNvPr>
          <p:cNvSpPr txBox="1"/>
          <p:nvPr/>
        </p:nvSpPr>
        <p:spPr>
          <a:xfrm>
            <a:off x="9111955" y="6130964"/>
            <a:ext cx="835485" cy="338554"/>
          </a:xfrm>
          <a:prstGeom prst="rect">
            <a:avLst/>
          </a:prstGeom>
          <a:noFill/>
        </p:spPr>
        <p:txBody>
          <a:bodyPr wrap="none" rtlCol="0">
            <a:spAutoFit/>
          </a:bodyPr>
          <a:lstStyle/>
          <a:p>
            <a:r>
              <a:rPr lang="en-US" altLang="zh-CN" sz="1600" b="1" dirty="0">
                <a:solidFill>
                  <a:srgbClr val="93DA49"/>
                </a:solidFill>
                <a:latin typeface="Times New Roman" panose="02020603050405020304" pitchFamily="18" charset="0"/>
                <a:cs typeface="Times New Roman" panose="02020603050405020304" pitchFamily="18" charset="0"/>
              </a:rPr>
              <a:t>Copilot</a:t>
            </a:r>
            <a:endParaRPr lang="en-US" sz="1600" b="1" dirty="0">
              <a:solidFill>
                <a:srgbClr val="93DA4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1520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4D452-8EBB-632F-F5A9-0A1EC3C5BA6D}"/>
              </a:ext>
            </a:extLst>
          </p:cNvPr>
          <p:cNvSpPr>
            <a:spLocks noGrp="1"/>
          </p:cNvSpPr>
          <p:nvPr>
            <p:ph type="title"/>
          </p:nvPr>
        </p:nvSpPr>
        <p:spPr/>
        <p:txBody>
          <a:bodyPr/>
          <a:lstStyle/>
          <a:p>
            <a:r>
              <a:rPr lang="en-US" dirty="0"/>
              <a:t>Architecture</a:t>
            </a:r>
          </a:p>
        </p:txBody>
      </p:sp>
    </p:spTree>
    <p:extLst>
      <p:ext uri="{BB962C8B-B14F-4D97-AF65-F5344CB8AC3E}">
        <p14:creationId xmlns:p14="http://schemas.microsoft.com/office/powerpoint/2010/main" val="707989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t>Architecture</a:t>
            </a:r>
          </a:p>
        </p:txBody>
      </p:sp>
      <p:cxnSp>
        <p:nvCxnSpPr>
          <p:cNvPr id="2" name="Straight Connector 1">
            <a:extLst>
              <a:ext uri="{FF2B5EF4-FFF2-40B4-BE49-F238E27FC236}">
                <a16:creationId xmlns:a16="http://schemas.microsoft.com/office/drawing/2014/main" id="{D16E3BFA-F465-2DDD-257A-7F9F7CDAE81A}"/>
              </a:ext>
            </a:extLst>
          </p:cNvPr>
          <p:cNvCxnSpPr>
            <a:cxnSpLocks/>
            <a:stCxn id="4" idx="2"/>
          </p:cNvCxnSpPr>
          <p:nvPr/>
        </p:nvCxnSpPr>
        <p:spPr>
          <a:xfrm>
            <a:off x="10379772" y="801265"/>
            <a:ext cx="0" cy="5383382"/>
          </a:xfrm>
          <a:prstGeom prst="line">
            <a:avLst/>
          </a:prstGeom>
          <a:ln w="44450">
            <a:prstDash val="dashDot"/>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4C40A4D-222E-952E-337D-4C511419EA4A}"/>
              </a:ext>
            </a:extLst>
          </p:cNvPr>
          <p:cNvSpPr txBox="1"/>
          <p:nvPr/>
        </p:nvSpPr>
        <p:spPr>
          <a:xfrm>
            <a:off x="9749540" y="431933"/>
            <a:ext cx="1260464" cy="369332"/>
          </a:xfrm>
          <a:prstGeom prst="rect">
            <a:avLst/>
          </a:prstGeom>
          <a:noFill/>
        </p:spPr>
        <p:txBody>
          <a:bodyPr wrap="square" rtlCol="0">
            <a:spAutoFit/>
          </a:bodyPr>
          <a:lstStyle/>
          <a:p>
            <a:pPr algn="ctr"/>
            <a:r>
              <a:rPr lang="en-US" b="1">
                <a:latin typeface="Avenir Next" panose="020B0503020202020204" pitchFamily="34" charset="0"/>
              </a:rPr>
              <a:t>REST APIs</a:t>
            </a:r>
            <a:r>
              <a:rPr lang="en-US"/>
              <a:t> </a:t>
            </a:r>
          </a:p>
        </p:txBody>
      </p:sp>
      <p:grpSp>
        <p:nvGrpSpPr>
          <p:cNvPr id="5" name="Group 4">
            <a:extLst>
              <a:ext uri="{FF2B5EF4-FFF2-40B4-BE49-F238E27FC236}">
                <a16:creationId xmlns:a16="http://schemas.microsoft.com/office/drawing/2014/main" id="{252039CE-3B5C-12AA-FC21-B76BBC53FC0E}"/>
              </a:ext>
            </a:extLst>
          </p:cNvPr>
          <p:cNvGrpSpPr/>
          <p:nvPr/>
        </p:nvGrpSpPr>
        <p:grpSpPr>
          <a:xfrm>
            <a:off x="1758419" y="1590514"/>
            <a:ext cx="1507842" cy="1709851"/>
            <a:chOff x="1659748" y="1109093"/>
            <a:chExt cx="1507842" cy="1709851"/>
          </a:xfrm>
        </p:grpSpPr>
        <p:pic>
          <p:nvPicPr>
            <p:cNvPr id="6" name="Picture 5">
              <a:extLst>
                <a:ext uri="{FF2B5EF4-FFF2-40B4-BE49-F238E27FC236}">
                  <a16:creationId xmlns:a16="http://schemas.microsoft.com/office/drawing/2014/main" id="{388C0443-B2A6-19F8-7118-CD8CEABB27E4}"/>
                </a:ext>
              </a:extLst>
            </p:cNvPr>
            <p:cNvPicPr>
              <a:picLocks noChangeAspect="1"/>
            </p:cNvPicPr>
            <p:nvPr/>
          </p:nvPicPr>
          <p:blipFill>
            <a:blip r:embed="rId2"/>
            <a:stretch>
              <a:fillRect/>
            </a:stretch>
          </p:blipFill>
          <p:spPr>
            <a:xfrm>
              <a:off x="1659748" y="1109093"/>
              <a:ext cx="820520" cy="820520"/>
            </a:xfrm>
            <a:prstGeom prst="rect">
              <a:avLst/>
            </a:prstGeom>
          </p:spPr>
        </p:pic>
        <p:pic>
          <p:nvPicPr>
            <p:cNvPr id="7" name="Picture 6">
              <a:extLst>
                <a:ext uri="{FF2B5EF4-FFF2-40B4-BE49-F238E27FC236}">
                  <a16:creationId xmlns:a16="http://schemas.microsoft.com/office/drawing/2014/main" id="{C5B88816-E47A-BE50-99E7-D222BF54EDDA}"/>
                </a:ext>
              </a:extLst>
            </p:cNvPr>
            <p:cNvPicPr>
              <a:picLocks noChangeAspect="1"/>
            </p:cNvPicPr>
            <p:nvPr/>
          </p:nvPicPr>
          <p:blipFill>
            <a:blip r:embed="rId2"/>
            <a:stretch>
              <a:fillRect/>
            </a:stretch>
          </p:blipFill>
          <p:spPr>
            <a:xfrm>
              <a:off x="1880588" y="1393250"/>
              <a:ext cx="820520" cy="820520"/>
            </a:xfrm>
            <a:prstGeom prst="rect">
              <a:avLst/>
            </a:prstGeom>
          </p:spPr>
        </p:pic>
        <p:pic>
          <p:nvPicPr>
            <p:cNvPr id="8" name="Picture 7">
              <a:extLst>
                <a:ext uri="{FF2B5EF4-FFF2-40B4-BE49-F238E27FC236}">
                  <a16:creationId xmlns:a16="http://schemas.microsoft.com/office/drawing/2014/main" id="{AFE4275F-177A-CC7D-D653-2895258ED51F}"/>
                </a:ext>
              </a:extLst>
            </p:cNvPr>
            <p:cNvPicPr>
              <a:picLocks noChangeAspect="1"/>
            </p:cNvPicPr>
            <p:nvPr/>
          </p:nvPicPr>
          <p:blipFill>
            <a:blip r:embed="rId2"/>
            <a:stretch>
              <a:fillRect/>
            </a:stretch>
          </p:blipFill>
          <p:spPr>
            <a:xfrm>
              <a:off x="2126230" y="1643590"/>
              <a:ext cx="820520" cy="820520"/>
            </a:xfrm>
            <a:prstGeom prst="rect">
              <a:avLst/>
            </a:prstGeom>
          </p:spPr>
        </p:pic>
        <p:pic>
          <p:nvPicPr>
            <p:cNvPr id="10" name="Picture 9">
              <a:extLst>
                <a:ext uri="{FF2B5EF4-FFF2-40B4-BE49-F238E27FC236}">
                  <a16:creationId xmlns:a16="http://schemas.microsoft.com/office/drawing/2014/main" id="{7272D9FD-7929-E84F-5443-295534E8940C}"/>
                </a:ext>
              </a:extLst>
            </p:cNvPr>
            <p:cNvPicPr>
              <a:picLocks noChangeAspect="1"/>
            </p:cNvPicPr>
            <p:nvPr/>
          </p:nvPicPr>
          <p:blipFill>
            <a:blip r:embed="rId2"/>
            <a:stretch>
              <a:fillRect/>
            </a:stretch>
          </p:blipFill>
          <p:spPr>
            <a:xfrm>
              <a:off x="2347070" y="1998424"/>
              <a:ext cx="820520" cy="820520"/>
            </a:xfrm>
            <a:prstGeom prst="rect">
              <a:avLst/>
            </a:prstGeom>
          </p:spPr>
        </p:pic>
      </p:grpSp>
      <p:sp>
        <p:nvSpPr>
          <p:cNvPr id="11" name="Title 2">
            <a:extLst>
              <a:ext uri="{FF2B5EF4-FFF2-40B4-BE49-F238E27FC236}">
                <a16:creationId xmlns:a16="http://schemas.microsoft.com/office/drawing/2014/main" id="{DCEF972A-FB1F-1A3C-2448-F6CC5FBE028D}"/>
              </a:ext>
            </a:extLst>
          </p:cNvPr>
          <p:cNvSpPr txBox="1">
            <a:spLocks/>
          </p:cNvSpPr>
          <p:nvPr/>
        </p:nvSpPr>
        <p:spPr>
          <a:xfrm>
            <a:off x="1869310" y="1209075"/>
            <a:ext cx="1325944" cy="347353"/>
          </a:xfrm>
          <a:prstGeom prst="rect">
            <a:avLst/>
          </a:prstGeom>
        </p:spPr>
        <p:txBody>
          <a:bodyPr vert="horz" lIns="4572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3000" kern="1200">
                <a:solidFill>
                  <a:schemeClr val="tx1"/>
                </a:solidFill>
                <a:latin typeface="Arial" panose="020B0604020202020204" pitchFamily="34" charset="0"/>
                <a:ea typeface="+mj-ea"/>
                <a:cs typeface="+mj-cs"/>
              </a:defRPr>
            </a:lvl1pPr>
          </a:lstStyle>
          <a:p>
            <a:r>
              <a:rPr lang="en-US" sz="1800" dirty="0">
                <a:latin typeface="Avenir Next" panose="020B0503020202020204" pitchFamily="34" charset="0"/>
              </a:rPr>
              <a:t>ADE GUI</a:t>
            </a:r>
          </a:p>
        </p:txBody>
      </p:sp>
      <p:sp>
        <p:nvSpPr>
          <p:cNvPr id="12" name="TextBox 11">
            <a:extLst>
              <a:ext uri="{FF2B5EF4-FFF2-40B4-BE49-F238E27FC236}">
                <a16:creationId xmlns:a16="http://schemas.microsoft.com/office/drawing/2014/main" id="{22B52BBD-0303-544D-A9C2-DD5C35F639F1}"/>
              </a:ext>
            </a:extLst>
          </p:cNvPr>
          <p:cNvSpPr txBox="1"/>
          <p:nvPr/>
        </p:nvSpPr>
        <p:spPr>
          <a:xfrm>
            <a:off x="9353163" y="4255451"/>
            <a:ext cx="878470" cy="369332"/>
          </a:xfrm>
          <a:prstGeom prst="rect">
            <a:avLst/>
          </a:prstGeom>
          <a:noFill/>
        </p:spPr>
        <p:txBody>
          <a:bodyPr wrap="square" rtlCol="0">
            <a:spAutoFit/>
          </a:bodyPr>
          <a:lstStyle/>
          <a:p>
            <a:pPr algn="ctr"/>
            <a:r>
              <a:rPr lang="en-US" sz="900"/>
              <a:t>Cadence</a:t>
            </a:r>
            <a:br>
              <a:rPr lang="en-US" sz="900"/>
            </a:br>
            <a:r>
              <a:rPr lang="en-US" sz="900"/>
              <a:t>Vector DBs</a:t>
            </a:r>
          </a:p>
        </p:txBody>
      </p:sp>
      <p:sp>
        <p:nvSpPr>
          <p:cNvPr id="13" name="TextBox 12">
            <a:extLst>
              <a:ext uri="{FF2B5EF4-FFF2-40B4-BE49-F238E27FC236}">
                <a16:creationId xmlns:a16="http://schemas.microsoft.com/office/drawing/2014/main" id="{427FF528-C7C3-6DD9-E111-BD04B83CE470}"/>
              </a:ext>
            </a:extLst>
          </p:cNvPr>
          <p:cNvSpPr txBox="1"/>
          <p:nvPr/>
        </p:nvSpPr>
        <p:spPr>
          <a:xfrm>
            <a:off x="8400140" y="4255451"/>
            <a:ext cx="878470" cy="369332"/>
          </a:xfrm>
          <a:prstGeom prst="rect">
            <a:avLst/>
          </a:prstGeom>
          <a:noFill/>
        </p:spPr>
        <p:txBody>
          <a:bodyPr wrap="square" rtlCol="0">
            <a:spAutoFit/>
          </a:bodyPr>
          <a:lstStyle/>
          <a:p>
            <a:pPr algn="ctr"/>
            <a:r>
              <a:rPr lang="en-US" sz="900"/>
              <a:t>Customer </a:t>
            </a:r>
            <a:br>
              <a:rPr lang="en-US" sz="900"/>
            </a:br>
            <a:r>
              <a:rPr lang="en-US" sz="900"/>
              <a:t>Vector DBs</a:t>
            </a:r>
          </a:p>
        </p:txBody>
      </p:sp>
      <p:grpSp>
        <p:nvGrpSpPr>
          <p:cNvPr id="75" name="Group 74">
            <a:extLst>
              <a:ext uri="{FF2B5EF4-FFF2-40B4-BE49-F238E27FC236}">
                <a16:creationId xmlns:a16="http://schemas.microsoft.com/office/drawing/2014/main" id="{10D50C90-966A-7116-CD44-4EE97733C3F2}"/>
              </a:ext>
            </a:extLst>
          </p:cNvPr>
          <p:cNvGrpSpPr/>
          <p:nvPr/>
        </p:nvGrpSpPr>
        <p:grpSpPr>
          <a:xfrm>
            <a:off x="8615986" y="3819913"/>
            <a:ext cx="446779" cy="385419"/>
            <a:chOff x="8715024" y="3819913"/>
            <a:chExt cx="446779" cy="385419"/>
          </a:xfrm>
        </p:grpSpPr>
        <p:sp>
          <p:nvSpPr>
            <p:cNvPr id="15" name="Flowchart: Magnetic Disk 19">
              <a:extLst>
                <a:ext uri="{FF2B5EF4-FFF2-40B4-BE49-F238E27FC236}">
                  <a16:creationId xmlns:a16="http://schemas.microsoft.com/office/drawing/2014/main" id="{FF45779C-36E7-990F-0E6A-8E7B71C96EAF}"/>
                </a:ext>
              </a:extLst>
            </p:cNvPr>
            <p:cNvSpPr>
              <a:spLocks noChangeAspect="1"/>
            </p:cNvSpPr>
            <p:nvPr/>
          </p:nvSpPr>
          <p:spPr>
            <a:xfrm>
              <a:off x="8766035" y="3819913"/>
              <a:ext cx="395768" cy="324343"/>
            </a:xfrm>
            <a:prstGeom prst="flowChartMagneticDisk">
              <a:avLst/>
            </a:prstGeom>
            <a:solidFill>
              <a:srgbClr val="0066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r DB</a:t>
              </a:r>
            </a:p>
          </p:txBody>
        </p:sp>
        <p:sp>
          <p:nvSpPr>
            <p:cNvPr id="16" name="Flowchart: Magnetic Disk 1">
              <a:extLst>
                <a:ext uri="{FF2B5EF4-FFF2-40B4-BE49-F238E27FC236}">
                  <a16:creationId xmlns:a16="http://schemas.microsoft.com/office/drawing/2014/main" id="{441C543A-47C5-E6A9-6F1F-FE44428E218C}"/>
                </a:ext>
              </a:extLst>
            </p:cNvPr>
            <p:cNvSpPr>
              <a:spLocks noChangeAspect="1"/>
            </p:cNvSpPr>
            <p:nvPr/>
          </p:nvSpPr>
          <p:spPr>
            <a:xfrm>
              <a:off x="8715024" y="3880989"/>
              <a:ext cx="395768" cy="324343"/>
            </a:xfrm>
            <a:prstGeom prst="flowChartMagneticDisk">
              <a:avLst/>
            </a:prstGeom>
            <a:solidFill>
              <a:srgbClr val="0066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76" name="Group 75">
            <a:extLst>
              <a:ext uri="{FF2B5EF4-FFF2-40B4-BE49-F238E27FC236}">
                <a16:creationId xmlns:a16="http://schemas.microsoft.com/office/drawing/2014/main" id="{1E3FF710-9142-6586-EDC3-B7B78307976B}"/>
              </a:ext>
            </a:extLst>
          </p:cNvPr>
          <p:cNvGrpSpPr/>
          <p:nvPr/>
        </p:nvGrpSpPr>
        <p:grpSpPr>
          <a:xfrm>
            <a:off x="9569010" y="3826307"/>
            <a:ext cx="446776" cy="379025"/>
            <a:chOff x="9545249" y="3826307"/>
            <a:chExt cx="446776" cy="379025"/>
          </a:xfrm>
        </p:grpSpPr>
        <p:sp>
          <p:nvSpPr>
            <p:cNvPr id="18" name="Flowchart: Magnetic Disk 19">
              <a:extLst>
                <a:ext uri="{FF2B5EF4-FFF2-40B4-BE49-F238E27FC236}">
                  <a16:creationId xmlns:a16="http://schemas.microsoft.com/office/drawing/2014/main" id="{BA2AA1E1-55AF-DD65-D8B4-4B70AAE0705D}"/>
                </a:ext>
              </a:extLst>
            </p:cNvPr>
            <p:cNvSpPr>
              <a:spLocks noChangeAspect="1"/>
            </p:cNvSpPr>
            <p:nvPr/>
          </p:nvSpPr>
          <p:spPr>
            <a:xfrm>
              <a:off x="9596257" y="3826307"/>
              <a:ext cx="395768" cy="324343"/>
            </a:xfrm>
            <a:prstGeom prst="flowChartMagneticDisk">
              <a:avLst/>
            </a:prstGeom>
            <a:solidFill>
              <a:schemeClr val="accent6"/>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r DB</a:t>
              </a:r>
            </a:p>
          </p:txBody>
        </p:sp>
        <p:sp>
          <p:nvSpPr>
            <p:cNvPr id="19" name="Flowchart: Magnetic Disk 1">
              <a:extLst>
                <a:ext uri="{FF2B5EF4-FFF2-40B4-BE49-F238E27FC236}">
                  <a16:creationId xmlns:a16="http://schemas.microsoft.com/office/drawing/2014/main" id="{76572FA3-EB51-1AD8-4AFB-C4553864F19C}"/>
                </a:ext>
              </a:extLst>
            </p:cNvPr>
            <p:cNvSpPr>
              <a:spLocks noChangeAspect="1"/>
            </p:cNvSpPr>
            <p:nvPr/>
          </p:nvSpPr>
          <p:spPr>
            <a:xfrm>
              <a:off x="9545249" y="3880989"/>
              <a:ext cx="395768" cy="324343"/>
            </a:xfrm>
            <a:prstGeom prst="flowChartMagneticDisk">
              <a:avLst/>
            </a:prstGeom>
            <a:solidFill>
              <a:schemeClr val="accent6"/>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0" name="Rounded Rectangle 103">
            <a:extLst>
              <a:ext uri="{FF2B5EF4-FFF2-40B4-BE49-F238E27FC236}">
                <a16:creationId xmlns:a16="http://schemas.microsoft.com/office/drawing/2014/main" id="{E6CDB597-9AE5-2704-742D-3580B16B4510}"/>
              </a:ext>
            </a:extLst>
          </p:cNvPr>
          <p:cNvSpPr/>
          <p:nvPr/>
        </p:nvSpPr>
        <p:spPr>
          <a:xfrm>
            <a:off x="8960381" y="2954337"/>
            <a:ext cx="763205" cy="427887"/>
          </a:xfrm>
          <a:prstGeom prst="roundRect">
            <a:avLst/>
          </a:prstGeom>
          <a:solidFill>
            <a:schemeClr val="accent3">
              <a:lumMod val="60000"/>
              <a:lumOff val="4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chemeClr val="tx1"/>
                </a:solidFill>
                <a:latin typeface="Avenir Next" panose="020B0503020202020204" pitchFamily="34" charset="0"/>
              </a:rPr>
              <a:t>Retrieval</a:t>
            </a:r>
          </a:p>
        </p:txBody>
      </p:sp>
      <p:cxnSp>
        <p:nvCxnSpPr>
          <p:cNvPr id="21" name="Elbow Connector 123">
            <a:extLst>
              <a:ext uri="{FF2B5EF4-FFF2-40B4-BE49-F238E27FC236}">
                <a16:creationId xmlns:a16="http://schemas.microsoft.com/office/drawing/2014/main" id="{B5D0DDB2-1ECD-84F8-4056-C11C7E6402A1}"/>
              </a:ext>
            </a:extLst>
          </p:cNvPr>
          <p:cNvCxnSpPr>
            <a:cxnSpLocks/>
            <a:stCxn id="20" idx="2"/>
            <a:endCxn id="15" idx="1"/>
          </p:cNvCxnSpPr>
          <p:nvPr/>
        </p:nvCxnSpPr>
        <p:spPr>
          <a:xfrm rot="5400000">
            <a:off x="8884589" y="3362517"/>
            <a:ext cx="437689" cy="477103"/>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6">
            <a:extLst>
              <a:ext uri="{FF2B5EF4-FFF2-40B4-BE49-F238E27FC236}">
                <a16:creationId xmlns:a16="http://schemas.microsoft.com/office/drawing/2014/main" id="{6EF2BB55-7811-1038-0E9B-F831E7C9B7DE}"/>
              </a:ext>
            </a:extLst>
          </p:cNvPr>
          <p:cNvCxnSpPr>
            <a:cxnSpLocks/>
            <a:stCxn id="20" idx="2"/>
            <a:endCxn id="18" idx="1"/>
          </p:cNvCxnSpPr>
          <p:nvPr/>
        </p:nvCxnSpPr>
        <p:spPr>
          <a:xfrm rot="16200000" flipH="1">
            <a:off x="9357902" y="3366306"/>
            <a:ext cx="444083" cy="47591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BB92346C-EA4E-B3F7-0B44-70B29AC28394}"/>
              </a:ext>
            </a:extLst>
          </p:cNvPr>
          <p:cNvGrpSpPr/>
          <p:nvPr/>
        </p:nvGrpSpPr>
        <p:grpSpPr>
          <a:xfrm>
            <a:off x="10657622" y="1074361"/>
            <a:ext cx="1150226" cy="4177478"/>
            <a:chOff x="7734530" y="1745481"/>
            <a:chExt cx="1150226" cy="4177478"/>
          </a:xfrm>
        </p:grpSpPr>
        <p:sp>
          <p:nvSpPr>
            <p:cNvPr id="24" name="Rounded Rectangle 25">
              <a:extLst>
                <a:ext uri="{FF2B5EF4-FFF2-40B4-BE49-F238E27FC236}">
                  <a16:creationId xmlns:a16="http://schemas.microsoft.com/office/drawing/2014/main" id="{BE720257-6B91-5BD7-FD0C-6AA04AB68607}"/>
                </a:ext>
              </a:extLst>
            </p:cNvPr>
            <p:cNvSpPr/>
            <p:nvPr/>
          </p:nvSpPr>
          <p:spPr>
            <a:xfrm>
              <a:off x="7738748" y="1745481"/>
              <a:ext cx="1146008" cy="4177478"/>
            </a:xfrm>
            <a:custGeom>
              <a:avLst/>
              <a:gdLst>
                <a:gd name="connsiteX0" fmla="*/ 0 w 1383738"/>
                <a:gd name="connsiteY0" fmla="*/ 230628 h 4996146"/>
                <a:gd name="connsiteX1" fmla="*/ 230628 w 1383738"/>
                <a:gd name="connsiteY1" fmla="*/ 0 h 4996146"/>
                <a:gd name="connsiteX2" fmla="*/ 1153110 w 1383738"/>
                <a:gd name="connsiteY2" fmla="*/ 0 h 4996146"/>
                <a:gd name="connsiteX3" fmla="*/ 1383738 w 1383738"/>
                <a:gd name="connsiteY3" fmla="*/ 230628 h 4996146"/>
                <a:gd name="connsiteX4" fmla="*/ 1383738 w 1383738"/>
                <a:gd name="connsiteY4" fmla="*/ 4765518 h 4996146"/>
                <a:gd name="connsiteX5" fmla="*/ 1153110 w 1383738"/>
                <a:gd name="connsiteY5" fmla="*/ 4996146 h 4996146"/>
                <a:gd name="connsiteX6" fmla="*/ 230628 w 1383738"/>
                <a:gd name="connsiteY6" fmla="*/ 4996146 h 4996146"/>
                <a:gd name="connsiteX7" fmla="*/ 0 w 1383738"/>
                <a:gd name="connsiteY7" fmla="*/ 4765518 h 4996146"/>
                <a:gd name="connsiteX8" fmla="*/ 0 w 1383738"/>
                <a:gd name="connsiteY8" fmla="*/ 230628 h 4996146"/>
                <a:gd name="connsiteX0" fmla="*/ 2728 w 1386466"/>
                <a:gd name="connsiteY0" fmla="*/ 230628 h 4996146"/>
                <a:gd name="connsiteX1" fmla="*/ 233356 w 1386466"/>
                <a:gd name="connsiteY1" fmla="*/ 0 h 4996146"/>
                <a:gd name="connsiteX2" fmla="*/ 1155838 w 1386466"/>
                <a:gd name="connsiteY2" fmla="*/ 0 h 4996146"/>
                <a:gd name="connsiteX3" fmla="*/ 1386466 w 1386466"/>
                <a:gd name="connsiteY3" fmla="*/ 230628 h 4996146"/>
                <a:gd name="connsiteX4" fmla="*/ 1386466 w 1386466"/>
                <a:gd name="connsiteY4" fmla="*/ 4765518 h 4996146"/>
                <a:gd name="connsiteX5" fmla="*/ 1155838 w 1386466"/>
                <a:gd name="connsiteY5" fmla="*/ 4996146 h 4996146"/>
                <a:gd name="connsiteX6" fmla="*/ 233356 w 1386466"/>
                <a:gd name="connsiteY6" fmla="*/ 4996146 h 4996146"/>
                <a:gd name="connsiteX7" fmla="*/ 2728 w 1386466"/>
                <a:gd name="connsiteY7" fmla="*/ 4765518 h 4996146"/>
                <a:gd name="connsiteX8" fmla="*/ 0 w 1386466"/>
                <a:gd name="connsiteY8" fmla="*/ 1157793 h 4996146"/>
                <a:gd name="connsiteX9" fmla="*/ 2728 w 1386466"/>
                <a:gd name="connsiteY9" fmla="*/ 230628 h 4996146"/>
                <a:gd name="connsiteX0" fmla="*/ 61 w 1383799"/>
                <a:gd name="connsiteY0" fmla="*/ 230628 h 4996146"/>
                <a:gd name="connsiteX1" fmla="*/ 230689 w 1383799"/>
                <a:gd name="connsiteY1" fmla="*/ 0 h 4996146"/>
                <a:gd name="connsiteX2" fmla="*/ 1153171 w 1383799"/>
                <a:gd name="connsiteY2" fmla="*/ 0 h 4996146"/>
                <a:gd name="connsiteX3" fmla="*/ 1383799 w 1383799"/>
                <a:gd name="connsiteY3" fmla="*/ 230628 h 4996146"/>
                <a:gd name="connsiteX4" fmla="*/ 1383799 w 1383799"/>
                <a:gd name="connsiteY4" fmla="*/ 4765518 h 4996146"/>
                <a:gd name="connsiteX5" fmla="*/ 1153171 w 1383799"/>
                <a:gd name="connsiteY5" fmla="*/ 4996146 h 4996146"/>
                <a:gd name="connsiteX6" fmla="*/ 230689 w 1383799"/>
                <a:gd name="connsiteY6" fmla="*/ 4996146 h 4996146"/>
                <a:gd name="connsiteX7" fmla="*/ 61 w 1383799"/>
                <a:gd name="connsiteY7" fmla="*/ 4765518 h 4996146"/>
                <a:gd name="connsiteX8" fmla="*/ 7966 w 1383799"/>
                <a:gd name="connsiteY8" fmla="*/ 1253486 h 4996146"/>
                <a:gd name="connsiteX9" fmla="*/ 61 w 1383799"/>
                <a:gd name="connsiteY9" fmla="*/ 230628 h 4996146"/>
                <a:gd name="connsiteX0" fmla="*/ 61 w 1383799"/>
                <a:gd name="connsiteY0" fmla="*/ 230628 h 4996146"/>
                <a:gd name="connsiteX1" fmla="*/ 230689 w 1383799"/>
                <a:gd name="connsiteY1" fmla="*/ 0 h 4996146"/>
                <a:gd name="connsiteX2" fmla="*/ 1153171 w 1383799"/>
                <a:gd name="connsiteY2" fmla="*/ 0 h 4996146"/>
                <a:gd name="connsiteX3" fmla="*/ 1383799 w 1383799"/>
                <a:gd name="connsiteY3" fmla="*/ 230628 h 4996146"/>
                <a:gd name="connsiteX4" fmla="*/ 1383799 w 1383799"/>
                <a:gd name="connsiteY4" fmla="*/ 4765518 h 4996146"/>
                <a:gd name="connsiteX5" fmla="*/ 1153171 w 1383799"/>
                <a:gd name="connsiteY5" fmla="*/ 4996146 h 4996146"/>
                <a:gd name="connsiteX6" fmla="*/ 230689 w 1383799"/>
                <a:gd name="connsiteY6" fmla="*/ 4996146 h 4996146"/>
                <a:gd name="connsiteX7" fmla="*/ 61 w 1383799"/>
                <a:gd name="connsiteY7" fmla="*/ 4765518 h 4996146"/>
                <a:gd name="connsiteX8" fmla="*/ 7966 w 1383799"/>
                <a:gd name="connsiteY8" fmla="*/ 1210956 h 4996146"/>
                <a:gd name="connsiteX9" fmla="*/ 61 w 1383799"/>
                <a:gd name="connsiteY9" fmla="*/ 230628 h 4996146"/>
                <a:gd name="connsiteX0" fmla="*/ 2728 w 1386466"/>
                <a:gd name="connsiteY0" fmla="*/ 230628 h 4996146"/>
                <a:gd name="connsiteX1" fmla="*/ 233356 w 1386466"/>
                <a:gd name="connsiteY1" fmla="*/ 0 h 4996146"/>
                <a:gd name="connsiteX2" fmla="*/ 1155838 w 1386466"/>
                <a:gd name="connsiteY2" fmla="*/ 0 h 4996146"/>
                <a:gd name="connsiteX3" fmla="*/ 1386466 w 1386466"/>
                <a:gd name="connsiteY3" fmla="*/ 230628 h 4996146"/>
                <a:gd name="connsiteX4" fmla="*/ 1386466 w 1386466"/>
                <a:gd name="connsiteY4" fmla="*/ 4765518 h 4996146"/>
                <a:gd name="connsiteX5" fmla="*/ 1155838 w 1386466"/>
                <a:gd name="connsiteY5" fmla="*/ 4996146 h 4996146"/>
                <a:gd name="connsiteX6" fmla="*/ 233356 w 1386466"/>
                <a:gd name="connsiteY6" fmla="*/ 4996146 h 4996146"/>
                <a:gd name="connsiteX7" fmla="*/ 2728 w 1386466"/>
                <a:gd name="connsiteY7" fmla="*/ 4765518 h 4996146"/>
                <a:gd name="connsiteX8" fmla="*/ 0 w 1386466"/>
                <a:gd name="connsiteY8" fmla="*/ 1210956 h 4996146"/>
                <a:gd name="connsiteX9" fmla="*/ 2728 w 1386466"/>
                <a:gd name="connsiteY9" fmla="*/ 230628 h 4996146"/>
                <a:gd name="connsiteX0" fmla="*/ 17914 w 1401652"/>
                <a:gd name="connsiteY0" fmla="*/ 230628 h 4996146"/>
                <a:gd name="connsiteX1" fmla="*/ 248542 w 1401652"/>
                <a:gd name="connsiteY1" fmla="*/ 0 h 4996146"/>
                <a:gd name="connsiteX2" fmla="*/ 1171024 w 1401652"/>
                <a:gd name="connsiteY2" fmla="*/ 0 h 4996146"/>
                <a:gd name="connsiteX3" fmla="*/ 1401652 w 1401652"/>
                <a:gd name="connsiteY3" fmla="*/ 230628 h 4996146"/>
                <a:gd name="connsiteX4" fmla="*/ 1401652 w 1401652"/>
                <a:gd name="connsiteY4" fmla="*/ 4765518 h 4996146"/>
                <a:gd name="connsiteX5" fmla="*/ 1171024 w 1401652"/>
                <a:gd name="connsiteY5" fmla="*/ 4996146 h 4996146"/>
                <a:gd name="connsiteX6" fmla="*/ 248542 w 1401652"/>
                <a:gd name="connsiteY6" fmla="*/ 4996146 h 4996146"/>
                <a:gd name="connsiteX7" fmla="*/ 17914 w 1401652"/>
                <a:gd name="connsiteY7" fmla="*/ 4765518 h 4996146"/>
                <a:gd name="connsiteX8" fmla="*/ 15186 w 1401652"/>
                <a:gd name="connsiteY8" fmla="*/ 1763849 h 4996146"/>
                <a:gd name="connsiteX9" fmla="*/ 15186 w 1401652"/>
                <a:gd name="connsiteY9" fmla="*/ 1210956 h 4996146"/>
                <a:gd name="connsiteX10" fmla="*/ 17914 w 1401652"/>
                <a:gd name="connsiteY10" fmla="*/ 230628 h 4996146"/>
                <a:gd name="connsiteX0" fmla="*/ 27800 w 1411538"/>
                <a:gd name="connsiteY0" fmla="*/ 230628 h 4996146"/>
                <a:gd name="connsiteX1" fmla="*/ 258428 w 1411538"/>
                <a:gd name="connsiteY1" fmla="*/ 0 h 4996146"/>
                <a:gd name="connsiteX2" fmla="*/ 1180910 w 1411538"/>
                <a:gd name="connsiteY2" fmla="*/ 0 h 4996146"/>
                <a:gd name="connsiteX3" fmla="*/ 1411538 w 1411538"/>
                <a:gd name="connsiteY3" fmla="*/ 230628 h 4996146"/>
                <a:gd name="connsiteX4" fmla="*/ 1411538 w 1411538"/>
                <a:gd name="connsiteY4" fmla="*/ 4765518 h 4996146"/>
                <a:gd name="connsiteX5" fmla="*/ 1180910 w 1411538"/>
                <a:gd name="connsiteY5" fmla="*/ 4996146 h 4996146"/>
                <a:gd name="connsiteX6" fmla="*/ 258428 w 1411538"/>
                <a:gd name="connsiteY6" fmla="*/ 4996146 h 4996146"/>
                <a:gd name="connsiteX7" fmla="*/ 27800 w 1411538"/>
                <a:gd name="connsiteY7" fmla="*/ 4765518 h 4996146"/>
                <a:gd name="connsiteX8" fmla="*/ 3806 w 1411538"/>
                <a:gd name="connsiteY8" fmla="*/ 3571384 h 4996146"/>
                <a:gd name="connsiteX9" fmla="*/ 25072 w 1411538"/>
                <a:gd name="connsiteY9" fmla="*/ 1763849 h 4996146"/>
                <a:gd name="connsiteX10" fmla="*/ 25072 w 1411538"/>
                <a:gd name="connsiteY10" fmla="*/ 1210956 h 4996146"/>
                <a:gd name="connsiteX11" fmla="*/ 27800 w 1411538"/>
                <a:gd name="connsiteY11" fmla="*/ 230628 h 4996146"/>
                <a:gd name="connsiteX0" fmla="*/ 27800 w 1411538"/>
                <a:gd name="connsiteY0" fmla="*/ 230628 h 4996146"/>
                <a:gd name="connsiteX1" fmla="*/ 258428 w 1411538"/>
                <a:gd name="connsiteY1" fmla="*/ 0 h 4996146"/>
                <a:gd name="connsiteX2" fmla="*/ 1180910 w 1411538"/>
                <a:gd name="connsiteY2" fmla="*/ 0 h 4996146"/>
                <a:gd name="connsiteX3" fmla="*/ 1411538 w 1411538"/>
                <a:gd name="connsiteY3" fmla="*/ 230628 h 4996146"/>
                <a:gd name="connsiteX4" fmla="*/ 1411538 w 1411538"/>
                <a:gd name="connsiteY4" fmla="*/ 4765518 h 4996146"/>
                <a:gd name="connsiteX5" fmla="*/ 1180910 w 1411538"/>
                <a:gd name="connsiteY5" fmla="*/ 4996146 h 4996146"/>
                <a:gd name="connsiteX6" fmla="*/ 258428 w 1411538"/>
                <a:gd name="connsiteY6" fmla="*/ 4996146 h 4996146"/>
                <a:gd name="connsiteX7" fmla="*/ 27800 w 1411538"/>
                <a:gd name="connsiteY7" fmla="*/ 4765518 h 4996146"/>
                <a:gd name="connsiteX8" fmla="*/ 3806 w 1411538"/>
                <a:gd name="connsiteY8" fmla="*/ 3531627 h 4996146"/>
                <a:gd name="connsiteX9" fmla="*/ 25072 w 1411538"/>
                <a:gd name="connsiteY9" fmla="*/ 1763849 h 4996146"/>
                <a:gd name="connsiteX10" fmla="*/ 25072 w 1411538"/>
                <a:gd name="connsiteY10" fmla="*/ 1210956 h 4996146"/>
                <a:gd name="connsiteX11" fmla="*/ 27800 w 1411538"/>
                <a:gd name="connsiteY11" fmla="*/ 230628 h 4996146"/>
                <a:gd name="connsiteX0" fmla="*/ 27800 w 1411538"/>
                <a:gd name="connsiteY0" fmla="*/ 230628 h 5007698"/>
                <a:gd name="connsiteX1" fmla="*/ 258428 w 1411538"/>
                <a:gd name="connsiteY1" fmla="*/ 0 h 5007698"/>
                <a:gd name="connsiteX2" fmla="*/ 1180910 w 1411538"/>
                <a:gd name="connsiteY2" fmla="*/ 0 h 5007698"/>
                <a:gd name="connsiteX3" fmla="*/ 1411538 w 1411538"/>
                <a:gd name="connsiteY3" fmla="*/ 230628 h 5007698"/>
                <a:gd name="connsiteX4" fmla="*/ 1411538 w 1411538"/>
                <a:gd name="connsiteY4" fmla="*/ 4765518 h 5007698"/>
                <a:gd name="connsiteX5" fmla="*/ 1180910 w 1411538"/>
                <a:gd name="connsiteY5" fmla="*/ 4996146 h 5007698"/>
                <a:gd name="connsiteX6" fmla="*/ 701252 w 1411538"/>
                <a:gd name="connsiteY6" fmla="*/ 5007698 h 5007698"/>
                <a:gd name="connsiteX7" fmla="*/ 258428 w 1411538"/>
                <a:gd name="connsiteY7" fmla="*/ 4996146 h 5007698"/>
                <a:gd name="connsiteX8" fmla="*/ 27800 w 1411538"/>
                <a:gd name="connsiteY8" fmla="*/ 4765518 h 5007698"/>
                <a:gd name="connsiteX9" fmla="*/ 3806 w 1411538"/>
                <a:gd name="connsiteY9" fmla="*/ 3531627 h 5007698"/>
                <a:gd name="connsiteX10" fmla="*/ 25072 w 1411538"/>
                <a:gd name="connsiteY10" fmla="*/ 1763849 h 5007698"/>
                <a:gd name="connsiteX11" fmla="*/ 25072 w 1411538"/>
                <a:gd name="connsiteY11" fmla="*/ 1210956 h 5007698"/>
                <a:gd name="connsiteX12" fmla="*/ 27800 w 1411538"/>
                <a:gd name="connsiteY12" fmla="*/ 230628 h 5007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1538" h="5007698">
                  <a:moveTo>
                    <a:pt x="27800" y="230628"/>
                  </a:moveTo>
                  <a:cubicBezTo>
                    <a:pt x="27800" y="103256"/>
                    <a:pt x="131056" y="0"/>
                    <a:pt x="258428" y="0"/>
                  </a:cubicBezTo>
                  <a:lnTo>
                    <a:pt x="1180910" y="0"/>
                  </a:lnTo>
                  <a:cubicBezTo>
                    <a:pt x="1308282" y="0"/>
                    <a:pt x="1411538" y="103256"/>
                    <a:pt x="1411538" y="230628"/>
                  </a:cubicBezTo>
                  <a:lnTo>
                    <a:pt x="1411538" y="4765518"/>
                  </a:lnTo>
                  <a:cubicBezTo>
                    <a:pt x="1411538" y="4892890"/>
                    <a:pt x="1308282" y="4996146"/>
                    <a:pt x="1180910" y="4996146"/>
                  </a:cubicBezTo>
                  <a:lnTo>
                    <a:pt x="701252" y="5007698"/>
                  </a:lnTo>
                  <a:lnTo>
                    <a:pt x="258428" y="4996146"/>
                  </a:lnTo>
                  <a:cubicBezTo>
                    <a:pt x="131056" y="4996146"/>
                    <a:pt x="27800" y="4892890"/>
                    <a:pt x="27800" y="4765518"/>
                  </a:cubicBezTo>
                  <a:cubicBezTo>
                    <a:pt x="-14637" y="4528058"/>
                    <a:pt x="4261" y="4031905"/>
                    <a:pt x="3806" y="3531627"/>
                  </a:cubicBezTo>
                  <a:cubicBezTo>
                    <a:pt x="3351" y="3031349"/>
                    <a:pt x="21528" y="2157254"/>
                    <a:pt x="25072" y="1763849"/>
                  </a:cubicBezTo>
                  <a:cubicBezTo>
                    <a:pt x="28616" y="1370444"/>
                    <a:pt x="24617" y="1466493"/>
                    <a:pt x="25072" y="1210956"/>
                  </a:cubicBezTo>
                  <a:cubicBezTo>
                    <a:pt x="25981" y="901901"/>
                    <a:pt x="26891" y="539683"/>
                    <a:pt x="27800" y="230628"/>
                  </a:cubicBezTo>
                  <a:close/>
                </a:path>
              </a:pathLst>
            </a:custGeom>
            <a:solidFill>
              <a:schemeClr val="accent3">
                <a:lumMod val="60000"/>
                <a:lumOff val="4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8E4AB550-13C1-A8B4-E92C-1CD40CF918F6}"/>
                </a:ext>
              </a:extLst>
            </p:cNvPr>
            <p:cNvSpPr txBox="1"/>
            <p:nvPr/>
          </p:nvSpPr>
          <p:spPr>
            <a:xfrm>
              <a:off x="7906713" y="2974633"/>
              <a:ext cx="885102" cy="369332"/>
            </a:xfrm>
            <a:prstGeom prst="rect">
              <a:avLst/>
            </a:prstGeom>
            <a:noFill/>
          </p:spPr>
          <p:txBody>
            <a:bodyPr wrap="square" rtlCol="0">
              <a:spAutoFit/>
            </a:bodyPr>
            <a:lstStyle/>
            <a:p>
              <a:pPr algn="ctr"/>
              <a:r>
                <a:rPr lang="en-US" sz="900" b="1">
                  <a:latin typeface="Avenir Next" panose="020B0503020202020204" pitchFamily="34" charset="0"/>
                </a:rPr>
                <a:t>Virtuoso LLM</a:t>
              </a:r>
            </a:p>
            <a:p>
              <a:pPr algn="ctr"/>
              <a:r>
                <a:rPr lang="en-US" sz="900" b="1">
                  <a:latin typeface="Avenir Next" panose="020B0503020202020204" pitchFamily="34" charset="0"/>
                </a:rPr>
                <a:t>(Default)</a:t>
              </a:r>
            </a:p>
          </p:txBody>
        </p:sp>
        <p:sp>
          <p:nvSpPr>
            <p:cNvPr id="32" name="TextBox 31">
              <a:extLst>
                <a:ext uri="{FF2B5EF4-FFF2-40B4-BE49-F238E27FC236}">
                  <a16:creationId xmlns:a16="http://schemas.microsoft.com/office/drawing/2014/main" id="{30A058DA-3C38-1F02-F218-91C49402C432}"/>
                </a:ext>
              </a:extLst>
            </p:cNvPr>
            <p:cNvSpPr txBox="1"/>
            <p:nvPr/>
          </p:nvSpPr>
          <p:spPr>
            <a:xfrm>
              <a:off x="7773023" y="5263785"/>
              <a:ext cx="1085892" cy="369332"/>
            </a:xfrm>
            <a:prstGeom prst="rect">
              <a:avLst/>
            </a:prstGeom>
            <a:noFill/>
          </p:spPr>
          <p:txBody>
            <a:bodyPr wrap="square" rtlCol="0">
              <a:spAutoFit/>
            </a:bodyPr>
            <a:lstStyle/>
            <a:p>
              <a:pPr algn="ctr"/>
              <a:r>
                <a:rPr lang="en-US" sz="900" b="1">
                  <a:latin typeface="Avenir Next" panose="020B0503020202020204" pitchFamily="34" charset="0"/>
                </a:rPr>
                <a:t>Customer</a:t>
              </a:r>
            </a:p>
            <a:p>
              <a:pPr algn="ctr"/>
              <a:r>
                <a:rPr lang="en-US" sz="900" b="1">
                  <a:latin typeface="Avenir Next" panose="020B0503020202020204" pitchFamily="34" charset="0"/>
                </a:rPr>
                <a:t>LLM</a:t>
              </a:r>
            </a:p>
          </p:txBody>
        </p:sp>
        <p:sp>
          <p:nvSpPr>
            <p:cNvPr id="30" name="TextBox 29">
              <a:extLst>
                <a:ext uri="{FF2B5EF4-FFF2-40B4-BE49-F238E27FC236}">
                  <a16:creationId xmlns:a16="http://schemas.microsoft.com/office/drawing/2014/main" id="{C3BA64B4-F701-797C-6F90-547206BE0E35}"/>
                </a:ext>
              </a:extLst>
            </p:cNvPr>
            <p:cNvSpPr txBox="1"/>
            <p:nvPr/>
          </p:nvSpPr>
          <p:spPr>
            <a:xfrm>
              <a:off x="7831689" y="4118437"/>
              <a:ext cx="951691" cy="369332"/>
            </a:xfrm>
            <a:prstGeom prst="rect">
              <a:avLst/>
            </a:prstGeom>
            <a:noFill/>
          </p:spPr>
          <p:txBody>
            <a:bodyPr wrap="square" rtlCol="0">
              <a:spAutoFit/>
            </a:bodyPr>
            <a:lstStyle/>
            <a:p>
              <a:pPr algn="ctr"/>
              <a:r>
                <a:rPr lang="en-US" sz="900" b="1">
                  <a:latin typeface="Avenir Next" panose="020B0503020202020204" pitchFamily="34" charset="0"/>
                </a:rPr>
                <a:t>Commercial</a:t>
              </a:r>
            </a:p>
            <a:p>
              <a:pPr algn="ctr"/>
              <a:r>
                <a:rPr lang="en-US" sz="900" b="1">
                  <a:latin typeface="Avenir Next" panose="020B0503020202020204" pitchFamily="34" charset="0"/>
                </a:rPr>
                <a:t>LLM</a:t>
              </a:r>
            </a:p>
          </p:txBody>
        </p:sp>
        <p:sp>
          <p:nvSpPr>
            <p:cNvPr id="28" name="TextBox 27">
              <a:extLst>
                <a:ext uri="{FF2B5EF4-FFF2-40B4-BE49-F238E27FC236}">
                  <a16:creationId xmlns:a16="http://schemas.microsoft.com/office/drawing/2014/main" id="{1CA10D1C-D8A0-E661-A79C-77FD51AF89E0}"/>
                </a:ext>
              </a:extLst>
            </p:cNvPr>
            <p:cNvSpPr txBox="1"/>
            <p:nvPr/>
          </p:nvSpPr>
          <p:spPr>
            <a:xfrm>
              <a:off x="7734530" y="1780752"/>
              <a:ext cx="1146008" cy="523220"/>
            </a:xfrm>
            <a:prstGeom prst="rect">
              <a:avLst/>
            </a:prstGeom>
            <a:noFill/>
          </p:spPr>
          <p:txBody>
            <a:bodyPr wrap="square" rtlCol="0">
              <a:spAutoFit/>
            </a:bodyPr>
            <a:lstStyle/>
            <a:p>
              <a:pPr algn="ctr"/>
              <a:r>
                <a:rPr lang="en-US" sz="1400" b="1">
                  <a:latin typeface="Avenir Next" panose="020B0503020202020204" pitchFamily="34" charset="0"/>
                </a:rPr>
                <a:t>JEDAI LLM</a:t>
              </a:r>
            </a:p>
            <a:p>
              <a:pPr algn="ctr"/>
              <a:r>
                <a:rPr lang="en-US" sz="1400" b="1">
                  <a:latin typeface="Avenir Next" panose="020B0503020202020204" pitchFamily="34" charset="0"/>
                </a:rPr>
                <a:t>Services</a:t>
              </a:r>
            </a:p>
          </p:txBody>
        </p:sp>
      </p:grpSp>
      <p:cxnSp>
        <p:nvCxnSpPr>
          <p:cNvPr id="35" name="Straight Arrow Connector 34">
            <a:extLst>
              <a:ext uri="{FF2B5EF4-FFF2-40B4-BE49-F238E27FC236}">
                <a16:creationId xmlns:a16="http://schemas.microsoft.com/office/drawing/2014/main" id="{5886C14E-A6F0-3B8A-E7B7-CA6ABBC93463}"/>
              </a:ext>
            </a:extLst>
          </p:cNvPr>
          <p:cNvCxnSpPr>
            <a:cxnSpLocks/>
          </p:cNvCxnSpPr>
          <p:nvPr/>
        </p:nvCxnSpPr>
        <p:spPr>
          <a:xfrm>
            <a:off x="1217224" y="1977758"/>
            <a:ext cx="461447" cy="0"/>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2BF5952D-629A-E7B0-3761-9B1CBFC0CD6E}"/>
              </a:ext>
            </a:extLst>
          </p:cNvPr>
          <p:cNvSpPr/>
          <p:nvPr/>
        </p:nvSpPr>
        <p:spPr>
          <a:xfrm>
            <a:off x="2311972" y="3194169"/>
            <a:ext cx="253357" cy="166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696A457-3BB2-8C5C-E795-66B45ADEDFB7}"/>
              </a:ext>
            </a:extLst>
          </p:cNvPr>
          <p:cNvSpPr txBox="1"/>
          <p:nvPr/>
        </p:nvSpPr>
        <p:spPr>
          <a:xfrm>
            <a:off x="1126300" y="3537732"/>
            <a:ext cx="1738634" cy="923330"/>
          </a:xfrm>
          <a:prstGeom prst="rect">
            <a:avLst/>
          </a:prstGeom>
          <a:noFill/>
        </p:spPr>
        <p:txBody>
          <a:bodyPr wrap="square" rtlCol="0">
            <a:spAutoFit/>
          </a:bodyPr>
          <a:lstStyle/>
          <a:p>
            <a:pPr algn="ctr"/>
            <a:r>
              <a:rPr lang="en-US"/>
              <a:t>Designer in the</a:t>
            </a:r>
          </a:p>
          <a:p>
            <a:pPr algn="ctr"/>
            <a:r>
              <a:rPr lang="en-US"/>
              <a:t>loop plan refinement</a:t>
            </a:r>
          </a:p>
        </p:txBody>
      </p:sp>
      <p:pic>
        <p:nvPicPr>
          <p:cNvPr id="38" name="Picture 37" descr="A black and white line art of a person&#10;&#10;Description automatically generated">
            <a:extLst>
              <a:ext uri="{FF2B5EF4-FFF2-40B4-BE49-F238E27FC236}">
                <a16:creationId xmlns:a16="http://schemas.microsoft.com/office/drawing/2014/main" id="{630C8217-BE13-6040-0EE9-9456E95C58CC}"/>
              </a:ext>
            </a:extLst>
          </p:cNvPr>
          <p:cNvPicPr>
            <a:picLocks noChangeAspect="1"/>
          </p:cNvPicPr>
          <p:nvPr/>
        </p:nvPicPr>
        <p:blipFill>
          <a:blip r:embed="rId3" cstate="print">
            <a:clrChange>
              <a:clrFrom>
                <a:srgbClr val="FFFFFF"/>
              </a:clrFrom>
              <a:clrTo>
                <a:srgbClr val="FFFFFF">
                  <a:alpha val="0"/>
                </a:srgbClr>
              </a:clrTo>
            </a:clrChange>
            <a:duotone>
              <a:schemeClr val="bg2">
                <a:shade val="45000"/>
                <a:satMod val="135000"/>
              </a:schemeClr>
              <a:prstClr val="white"/>
            </a:duotone>
            <a:alphaModFix amt="70000"/>
            <a:extLst>
              <a:ext uri="{BEBA8EAE-BF5A-486C-A8C5-ECC9F3942E4B}">
                <a14:imgProps xmlns:a14="http://schemas.microsoft.com/office/drawing/2010/main">
                  <a14:imgLayer r:embed="rId4">
                    <a14:imgEffect>
                      <a14:colorTemperature colorTemp="15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9418" y="1626884"/>
            <a:ext cx="847249" cy="857250"/>
          </a:xfrm>
          <a:prstGeom prst="rect">
            <a:avLst/>
          </a:prstGeom>
        </p:spPr>
      </p:pic>
      <p:sp>
        <p:nvSpPr>
          <p:cNvPr id="39" name="TextBox 38">
            <a:extLst>
              <a:ext uri="{FF2B5EF4-FFF2-40B4-BE49-F238E27FC236}">
                <a16:creationId xmlns:a16="http://schemas.microsoft.com/office/drawing/2014/main" id="{2F73E565-99CC-9E16-2EE3-C54D737AC440}"/>
              </a:ext>
            </a:extLst>
          </p:cNvPr>
          <p:cNvSpPr txBox="1"/>
          <p:nvPr/>
        </p:nvSpPr>
        <p:spPr>
          <a:xfrm>
            <a:off x="289784" y="1208217"/>
            <a:ext cx="1003800" cy="338554"/>
          </a:xfrm>
          <a:prstGeom prst="rect">
            <a:avLst/>
          </a:prstGeom>
          <a:noFill/>
        </p:spPr>
        <p:txBody>
          <a:bodyPr wrap="none" rtlCol="0">
            <a:spAutoFit/>
          </a:bodyPr>
          <a:lstStyle/>
          <a:p>
            <a:pPr algn="ctr"/>
            <a:r>
              <a:rPr lang="en-US" sz="1600"/>
              <a:t>Designer</a:t>
            </a:r>
          </a:p>
        </p:txBody>
      </p:sp>
      <p:sp>
        <p:nvSpPr>
          <p:cNvPr id="40" name="Rounded Rectangle 6">
            <a:extLst>
              <a:ext uri="{FF2B5EF4-FFF2-40B4-BE49-F238E27FC236}">
                <a16:creationId xmlns:a16="http://schemas.microsoft.com/office/drawing/2014/main" id="{793C6B9E-5EE5-8654-03E3-961C38A03B22}"/>
              </a:ext>
            </a:extLst>
          </p:cNvPr>
          <p:cNvSpPr/>
          <p:nvPr/>
        </p:nvSpPr>
        <p:spPr>
          <a:xfrm>
            <a:off x="3598325" y="561074"/>
            <a:ext cx="4611477" cy="5980500"/>
          </a:xfrm>
          <a:prstGeom prst="roundRect">
            <a:avLst/>
          </a:prstGeom>
          <a:solidFill>
            <a:schemeClr val="bg2">
              <a:lumMod val="40000"/>
              <a:lumOff val="6000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34C014A7-C176-0443-2833-FDEC2EED773E}"/>
              </a:ext>
            </a:extLst>
          </p:cNvPr>
          <p:cNvCxnSpPr>
            <a:cxnSpLocks/>
            <a:stCxn id="53" idx="3"/>
            <a:endCxn id="54" idx="1"/>
          </p:cNvCxnSpPr>
          <p:nvPr/>
        </p:nvCxnSpPr>
        <p:spPr>
          <a:xfrm>
            <a:off x="5017602" y="1397958"/>
            <a:ext cx="524873" cy="0"/>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0AF5029-34C1-A141-BB16-DA2BBD298D2B}"/>
              </a:ext>
            </a:extLst>
          </p:cNvPr>
          <p:cNvSpPr txBox="1"/>
          <p:nvPr/>
        </p:nvSpPr>
        <p:spPr>
          <a:xfrm>
            <a:off x="4964435" y="561074"/>
            <a:ext cx="1777847" cy="461665"/>
          </a:xfrm>
          <a:prstGeom prst="rect">
            <a:avLst/>
          </a:prstGeom>
          <a:noFill/>
        </p:spPr>
        <p:txBody>
          <a:bodyPr wrap="square" rtlCol="0">
            <a:spAutoFit/>
          </a:bodyPr>
          <a:lstStyle/>
          <a:p>
            <a:pPr algn="ctr"/>
            <a:r>
              <a:rPr lang="en-US" sz="2400" b="1">
                <a:latin typeface="Avenir Next" panose="020B0503020202020204" pitchFamily="34" charset="0"/>
              </a:rPr>
              <a:t>Controller</a:t>
            </a:r>
          </a:p>
        </p:txBody>
      </p:sp>
      <p:cxnSp>
        <p:nvCxnSpPr>
          <p:cNvPr id="43" name="Straight Connector 42">
            <a:extLst>
              <a:ext uri="{FF2B5EF4-FFF2-40B4-BE49-F238E27FC236}">
                <a16:creationId xmlns:a16="http://schemas.microsoft.com/office/drawing/2014/main" id="{F09FDD6B-94E4-392A-EFF0-1D97D6CFDA72}"/>
              </a:ext>
            </a:extLst>
          </p:cNvPr>
          <p:cNvCxnSpPr>
            <a:cxnSpLocks/>
          </p:cNvCxnSpPr>
          <p:nvPr/>
        </p:nvCxnSpPr>
        <p:spPr>
          <a:xfrm>
            <a:off x="8026876" y="143531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5477B69-DDA2-52B7-FE46-0D435C819840}"/>
              </a:ext>
            </a:extLst>
          </p:cNvPr>
          <p:cNvCxnSpPr>
            <a:cxnSpLocks/>
          </p:cNvCxnSpPr>
          <p:nvPr/>
        </p:nvCxnSpPr>
        <p:spPr>
          <a:xfrm>
            <a:off x="8238717" y="1724282"/>
            <a:ext cx="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2BCB152B-EFB5-25C3-8F7B-F9E2812F1563}"/>
              </a:ext>
            </a:extLst>
          </p:cNvPr>
          <p:cNvGrpSpPr/>
          <p:nvPr/>
        </p:nvGrpSpPr>
        <p:grpSpPr>
          <a:xfrm>
            <a:off x="4554345" y="1953377"/>
            <a:ext cx="3248368" cy="1673253"/>
            <a:chOff x="3820468" y="1726555"/>
            <a:chExt cx="3248368" cy="1673253"/>
          </a:xfrm>
        </p:grpSpPr>
        <p:sp>
          <p:nvSpPr>
            <p:cNvPr id="46" name="Rectangle: Rounded Corners 45">
              <a:extLst>
                <a:ext uri="{FF2B5EF4-FFF2-40B4-BE49-F238E27FC236}">
                  <a16:creationId xmlns:a16="http://schemas.microsoft.com/office/drawing/2014/main" id="{345672A2-69F0-2A9B-F9A1-03F7FA2816C6}"/>
                </a:ext>
              </a:extLst>
            </p:cNvPr>
            <p:cNvSpPr/>
            <p:nvPr/>
          </p:nvSpPr>
          <p:spPr>
            <a:xfrm>
              <a:off x="3820468" y="1726555"/>
              <a:ext cx="3248368" cy="1673253"/>
            </a:xfrm>
            <a:prstGeom prst="roundRect">
              <a:avLst/>
            </a:prstGeom>
            <a:solidFill>
              <a:srgbClr val="319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DD70B4A7-9596-31D4-8AFE-0B76AAB30D54}"/>
                </a:ext>
              </a:extLst>
            </p:cNvPr>
            <p:cNvGrpSpPr/>
            <p:nvPr/>
          </p:nvGrpSpPr>
          <p:grpSpPr>
            <a:xfrm>
              <a:off x="4021927" y="2171401"/>
              <a:ext cx="2848766" cy="992221"/>
              <a:chOff x="4021927" y="2171401"/>
              <a:chExt cx="2848766" cy="992221"/>
            </a:xfrm>
          </p:grpSpPr>
          <p:sp>
            <p:nvSpPr>
              <p:cNvPr id="49" name="Rounded Rectangle 113">
                <a:extLst>
                  <a:ext uri="{FF2B5EF4-FFF2-40B4-BE49-F238E27FC236}">
                    <a16:creationId xmlns:a16="http://schemas.microsoft.com/office/drawing/2014/main" id="{D33D1A6D-8C2C-7F21-0944-8AE2199B4526}"/>
                  </a:ext>
                </a:extLst>
              </p:cNvPr>
              <p:cNvSpPr/>
              <p:nvPr/>
            </p:nvSpPr>
            <p:spPr>
              <a:xfrm>
                <a:off x="4021927" y="2749221"/>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Testbench</a:t>
                </a:r>
              </a:p>
              <a:p>
                <a:pPr algn="ctr"/>
                <a:r>
                  <a:rPr lang="en-US" sz="1100" b="1">
                    <a:solidFill>
                      <a:schemeClr val="tx1"/>
                    </a:solidFill>
                    <a:latin typeface="Avenir Next" panose="020B0503020202020204" pitchFamily="34" charset="0"/>
                  </a:rPr>
                  <a:t>Agent</a:t>
                </a:r>
              </a:p>
            </p:txBody>
          </p:sp>
          <p:sp>
            <p:nvSpPr>
              <p:cNvPr id="50" name="Rounded Rectangle 57">
                <a:extLst>
                  <a:ext uri="{FF2B5EF4-FFF2-40B4-BE49-F238E27FC236}">
                    <a16:creationId xmlns:a16="http://schemas.microsoft.com/office/drawing/2014/main" id="{AC3CB20C-C4E7-7074-A5C4-C8EC2D90249D}"/>
                  </a:ext>
                </a:extLst>
              </p:cNvPr>
              <p:cNvSpPr/>
              <p:nvPr/>
            </p:nvSpPr>
            <p:spPr>
              <a:xfrm>
                <a:off x="5593460" y="2171401"/>
                <a:ext cx="1274708" cy="412571"/>
              </a:xfrm>
              <a:custGeom>
                <a:avLst/>
                <a:gdLst>
                  <a:gd name="connsiteX0" fmla="*/ 0 w 1577926"/>
                  <a:gd name="connsiteY0" fmla="*/ 68763 h 412571"/>
                  <a:gd name="connsiteX1" fmla="*/ 68763 w 1577926"/>
                  <a:gd name="connsiteY1" fmla="*/ 0 h 412571"/>
                  <a:gd name="connsiteX2" fmla="*/ 1509163 w 1577926"/>
                  <a:gd name="connsiteY2" fmla="*/ 0 h 412571"/>
                  <a:gd name="connsiteX3" fmla="*/ 1577926 w 1577926"/>
                  <a:gd name="connsiteY3" fmla="*/ 68763 h 412571"/>
                  <a:gd name="connsiteX4" fmla="*/ 1577926 w 1577926"/>
                  <a:gd name="connsiteY4" fmla="*/ 343808 h 412571"/>
                  <a:gd name="connsiteX5" fmla="*/ 1509163 w 1577926"/>
                  <a:gd name="connsiteY5" fmla="*/ 412571 h 412571"/>
                  <a:gd name="connsiteX6" fmla="*/ 68763 w 1577926"/>
                  <a:gd name="connsiteY6" fmla="*/ 412571 h 412571"/>
                  <a:gd name="connsiteX7" fmla="*/ 0 w 1577926"/>
                  <a:gd name="connsiteY7" fmla="*/ 343808 h 412571"/>
                  <a:gd name="connsiteX8" fmla="*/ 0 w 1577926"/>
                  <a:gd name="connsiteY8" fmla="*/ 68763 h 412571"/>
                  <a:gd name="connsiteX0" fmla="*/ 0 w 1581149"/>
                  <a:gd name="connsiteY0" fmla="*/ 68763 h 412571"/>
                  <a:gd name="connsiteX1" fmla="*/ 68763 w 1581149"/>
                  <a:gd name="connsiteY1" fmla="*/ 0 h 412571"/>
                  <a:gd name="connsiteX2" fmla="*/ 1509163 w 1581149"/>
                  <a:gd name="connsiteY2" fmla="*/ 0 h 412571"/>
                  <a:gd name="connsiteX3" fmla="*/ 1577926 w 1581149"/>
                  <a:gd name="connsiteY3" fmla="*/ 68763 h 412571"/>
                  <a:gd name="connsiteX4" fmla="*/ 1581149 w 1581149"/>
                  <a:gd name="connsiteY4" fmla="*/ 261701 h 412571"/>
                  <a:gd name="connsiteX5" fmla="*/ 1577926 w 1581149"/>
                  <a:gd name="connsiteY5" fmla="*/ 343808 h 412571"/>
                  <a:gd name="connsiteX6" fmla="*/ 1509163 w 1581149"/>
                  <a:gd name="connsiteY6" fmla="*/ 412571 h 412571"/>
                  <a:gd name="connsiteX7" fmla="*/ 68763 w 1581149"/>
                  <a:gd name="connsiteY7" fmla="*/ 412571 h 412571"/>
                  <a:gd name="connsiteX8" fmla="*/ 0 w 1581149"/>
                  <a:gd name="connsiteY8" fmla="*/ 343808 h 412571"/>
                  <a:gd name="connsiteX9" fmla="*/ 0 w 1581149"/>
                  <a:gd name="connsiteY9" fmla="*/ 68763 h 41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1149" h="412571">
                    <a:moveTo>
                      <a:pt x="0" y="68763"/>
                    </a:moveTo>
                    <a:cubicBezTo>
                      <a:pt x="0" y="30786"/>
                      <a:pt x="30786" y="0"/>
                      <a:pt x="68763" y="0"/>
                    </a:cubicBezTo>
                    <a:lnTo>
                      <a:pt x="1509163" y="0"/>
                    </a:lnTo>
                    <a:cubicBezTo>
                      <a:pt x="1547140" y="0"/>
                      <a:pt x="1577926" y="30786"/>
                      <a:pt x="1577926" y="68763"/>
                    </a:cubicBezTo>
                    <a:cubicBezTo>
                      <a:pt x="1579000" y="133076"/>
                      <a:pt x="1580075" y="197388"/>
                      <a:pt x="1581149" y="261701"/>
                    </a:cubicBezTo>
                    <a:lnTo>
                      <a:pt x="1577926" y="343808"/>
                    </a:lnTo>
                    <a:cubicBezTo>
                      <a:pt x="1577926" y="381785"/>
                      <a:pt x="1547140" y="412571"/>
                      <a:pt x="1509163" y="412571"/>
                    </a:cubicBezTo>
                    <a:lnTo>
                      <a:pt x="68763" y="412571"/>
                    </a:lnTo>
                    <a:cubicBezTo>
                      <a:pt x="30786" y="412571"/>
                      <a:pt x="0" y="381785"/>
                      <a:pt x="0" y="343808"/>
                    </a:cubicBezTo>
                    <a:lnTo>
                      <a:pt x="0" y="68763"/>
                    </a:lnTo>
                    <a:close/>
                  </a:path>
                </a:pathLst>
              </a:cu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SKILL Generation</a:t>
                </a:r>
              </a:p>
              <a:p>
                <a:pPr algn="ctr"/>
                <a:r>
                  <a:rPr lang="en-US" sz="1100" b="1">
                    <a:solidFill>
                      <a:schemeClr val="tx1"/>
                    </a:solidFill>
                    <a:latin typeface="Avenir Next" panose="020B0503020202020204" pitchFamily="34" charset="0"/>
                  </a:rPr>
                  <a:t>Agent</a:t>
                </a:r>
              </a:p>
            </p:txBody>
          </p:sp>
          <p:sp>
            <p:nvSpPr>
              <p:cNvPr id="51" name="Rounded Rectangle 57">
                <a:extLst>
                  <a:ext uri="{FF2B5EF4-FFF2-40B4-BE49-F238E27FC236}">
                    <a16:creationId xmlns:a16="http://schemas.microsoft.com/office/drawing/2014/main" id="{B936F19B-599D-F0A9-1C9F-E857C26D8F06}"/>
                  </a:ext>
                </a:extLst>
              </p:cNvPr>
              <p:cNvSpPr/>
              <p:nvPr/>
            </p:nvSpPr>
            <p:spPr>
              <a:xfrm>
                <a:off x="5598585" y="2751051"/>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Avenir Next" panose="020B0503020202020204" pitchFamily="34" charset="0"/>
                  </a:rPr>
                  <a:t>Planning</a:t>
                </a:r>
                <a:br>
                  <a:rPr lang="en-US" sz="1100" b="1" dirty="0">
                    <a:solidFill>
                      <a:schemeClr val="tx1"/>
                    </a:solidFill>
                    <a:latin typeface="Avenir Next" panose="020B0503020202020204" pitchFamily="34" charset="0"/>
                  </a:rPr>
                </a:br>
                <a:r>
                  <a:rPr lang="en-US" sz="1100" b="1" dirty="0">
                    <a:solidFill>
                      <a:schemeClr val="tx1"/>
                    </a:solidFill>
                    <a:latin typeface="Avenir Next" panose="020B0503020202020204" pitchFamily="34" charset="0"/>
                  </a:rPr>
                  <a:t>Agent</a:t>
                </a:r>
              </a:p>
            </p:txBody>
          </p:sp>
          <p:sp>
            <p:nvSpPr>
              <p:cNvPr id="52" name="Rounded Rectangle 57">
                <a:extLst>
                  <a:ext uri="{FF2B5EF4-FFF2-40B4-BE49-F238E27FC236}">
                    <a16:creationId xmlns:a16="http://schemas.microsoft.com/office/drawing/2014/main" id="{395AD2C6-60FE-0EC4-33BE-84DB55C2F9D2}"/>
                  </a:ext>
                </a:extLst>
              </p:cNvPr>
              <p:cNvSpPr/>
              <p:nvPr/>
            </p:nvSpPr>
            <p:spPr>
              <a:xfrm>
                <a:off x="4021927" y="2181379"/>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Doc</a:t>
                </a:r>
                <a:br>
                  <a:rPr lang="en-US" sz="1100" b="1">
                    <a:solidFill>
                      <a:schemeClr val="tx1"/>
                    </a:solidFill>
                    <a:latin typeface="Avenir Next" panose="020B0503020202020204" pitchFamily="34" charset="0"/>
                  </a:rPr>
                </a:br>
                <a:r>
                  <a:rPr lang="en-US" sz="1100" b="1">
                    <a:solidFill>
                      <a:schemeClr val="tx1"/>
                    </a:solidFill>
                    <a:latin typeface="Avenir Next" panose="020B0503020202020204" pitchFamily="34" charset="0"/>
                  </a:rPr>
                  <a:t>Agent</a:t>
                </a:r>
              </a:p>
            </p:txBody>
          </p:sp>
        </p:grpSp>
        <p:sp>
          <p:nvSpPr>
            <p:cNvPr id="48" name="TextBox 47">
              <a:extLst>
                <a:ext uri="{FF2B5EF4-FFF2-40B4-BE49-F238E27FC236}">
                  <a16:creationId xmlns:a16="http://schemas.microsoft.com/office/drawing/2014/main" id="{F42B475D-31A3-4448-E4BC-B6C24466D9FC}"/>
                </a:ext>
              </a:extLst>
            </p:cNvPr>
            <p:cNvSpPr txBox="1"/>
            <p:nvPr/>
          </p:nvSpPr>
          <p:spPr>
            <a:xfrm>
              <a:off x="4993247" y="1764312"/>
              <a:ext cx="902811" cy="369332"/>
            </a:xfrm>
            <a:prstGeom prst="rect">
              <a:avLst/>
            </a:prstGeom>
            <a:noFill/>
          </p:spPr>
          <p:txBody>
            <a:bodyPr wrap="none" rtlCol="0">
              <a:spAutoFit/>
            </a:bodyPr>
            <a:lstStyle/>
            <a:p>
              <a:pPr algn="ctr"/>
              <a:r>
                <a:rPr lang="en-US"/>
                <a:t>Agents</a:t>
              </a:r>
            </a:p>
          </p:txBody>
        </p:sp>
      </p:grpSp>
      <p:sp>
        <p:nvSpPr>
          <p:cNvPr id="53" name="Rounded Rectangle 57">
            <a:extLst>
              <a:ext uri="{FF2B5EF4-FFF2-40B4-BE49-F238E27FC236}">
                <a16:creationId xmlns:a16="http://schemas.microsoft.com/office/drawing/2014/main" id="{96B3500F-70C9-4E25-520D-280E3B289023}"/>
              </a:ext>
            </a:extLst>
          </p:cNvPr>
          <p:cNvSpPr/>
          <p:nvPr/>
        </p:nvSpPr>
        <p:spPr>
          <a:xfrm>
            <a:off x="3745494" y="1191672"/>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Chat Engine</a:t>
            </a:r>
          </a:p>
        </p:txBody>
      </p:sp>
      <p:sp>
        <p:nvSpPr>
          <p:cNvPr id="54" name="Rounded Rectangle 57">
            <a:extLst>
              <a:ext uri="{FF2B5EF4-FFF2-40B4-BE49-F238E27FC236}">
                <a16:creationId xmlns:a16="http://schemas.microsoft.com/office/drawing/2014/main" id="{B54CC8BC-D871-794B-B679-02DEF9ECABF7}"/>
              </a:ext>
            </a:extLst>
          </p:cNvPr>
          <p:cNvSpPr/>
          <p:nvPr/>
        </p:nvSpPr>
        <p:spPr>
          <a:xfrm>
            <a:off x="5542475" y="1191672"/>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Query Router</a:t>
            </a:r>
          </a:p>
        </p:txBody>
      </p:sp>
      <p:sp>
        <p:nvSpPr>
          <p:cNvPr id="55" name="Rectangle: Rounded Corners 54">
            <a:extLst>
              <a:ext uri="{FF2B5EF4-FFF2-40B4-BE49-F238E27FC236}">
                <a16:creationId xmlns:a16="http://schemas.microsoft.com/office/drawing/2014/main" id="{A8030040-8C67-C516-31C0-D04359F4E8C4}"/>
              </a:ext>
            </a:extLst>
          </p:cNvPr>
          <p:cNvSpPr/>
          <p:nvPr/>
        </p:nvSpPr>
        <p:spPr>
          <a:xfrm>
            <a:off x="4554345" y="3910045"/>
            <a:ext cx="3248368" cy="1062514"/>
          </a:xfrm>
          <a:prstGeom prst="roundRect">
            <a:avLst/>
          </a:prstGeom>
          <a:solidFill>
            <a:srgbClr val="319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9BBAEFC9-9AF1-9A48-C54F-2C70890904D1}"/>
              </a:ext>
            </a:extLst>
          </p:cNvPr>
          <p:cNvSpPr txBox="1"/>
          <p:nvPr/>
        </p:nvSpPr>
        <p:spPr>
          <a:xfrm>
            <a:off x="5501828" y="3958603"/>
            <a:ext cx="1364476" cy="369332"/>
          </a:xfrm>
          <a:prstGeom prst="rect">
            <a:avLst/>
          </a:prstGeom>
          <a:noFill/>
        </p:spPr>
        <p:txBody>
          <a:bodyPr wrap="none" rtlCol="0">
            <a:spAutoFit/>
          </a:bodyPr>
          <a:lstStyle/>
          <a:p>
            <a:pPr algn="ctr"/>
            <a:r>
              <a:rPr lang="en-US"/>
              <a:t>Refinement</a:t>
            </a:r>
          </a:p>
        </p:txBody>
      </p:sp>
      <p:sp>
        <p:nvSpPr>
          <p:cNvPr id="57" name="Rounded Rectangle 57">
            <a:extLst>
              <a:ext uri="{FF2B5EF4-FFF2-40B4-BE49-F238E27FC236}">
                <a16:creationId xmlns:a16="http://schemas.microsoft.com/office/drawing/2014/main" id="{0377739C-03E0-72C6-575B-CD902EF8952F}"/>
              </a:ext>
            </a:extLst>
          </p:cNvPr>
          <p:cNvSpPr/>
          <p:nvPr/>
        </p:nvSpPr>
        <p:spPr>
          <a:xfrm>
            <a:off x="6375859" y="4353902"/>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SKILL Checker</a:t>
            </a:r>
          </a:p>
        </p:txBody>
      </p:sp>
      <p:sp>
        <p:nvSpPr>
          <p:cNvPr id="58" name="Rounded Rectangle 57">
            <a:extLst>
              <a:ext uri="{FF2B5EF4-FFF2-40B4-BE49-F238E27FC236}">
                <a16:creationId xmlns:a16="http://schemas.microsoft.com/office/drawing/2014/main" id="{FC1A133C-3D1A-4BEA-6819-2888002A16AA}"/>
              </a:ext>
            </a:extLst>
          </p:cNvPr>
          <p:cNvSpPr/>
          <p:nvPr/>
        </p:nvSpPr>
        <p:spPr>
          <a:xfrm>
            <a:off x="4817586" y="4362018"/>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Planning</a:t>
            </a:r>
          </a:p>
        </p:txBody>
      </p:sp>
      <p:cxnSp>
        <p:nvCxnSpPr>
          <p:cNvPr id="59" name="Straight Arrow Connector 58">
            <a:extLst>
              <a:ext uri="{FF2B5EF4-FFF2-40B4-BE49-F238E27FC236}">
                <a16:creationId xmlns:a16="http://schemas.microsoft.com/office/drawing/2014/main" id="{BAC4671D-15D1-FC05-D365-7880D74B4483}"/>
              </a:ext>
            </a:extLst>
          </p:cNvPr>
          <p:cNvCxnSpPr>
            <a:stCxn id="54" idx="2"/>
            <a:endCxn id="48" idx="0"/>
          </p:cNvCxnSpPr>
          <p:nvPr/>
        </p:nvCxnSpPr>
        <p:spPr>
          <a:xfrm>
            <a:off x="6178529" y="1604243"/>
            <a:ext cx="1" cy="386891"/>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EB01599-6802-D346-A0B5-B4D73C15FF8B}"/>
              </a:ext>
            </a:extLst>
          </p:cNvPr>
          <p:cNvCxnSpPr>
            <a:cxnSpLocks/>
            <a:stCxn id="46" idx="2"/>
            <a:endCxn id="55" idx="0"/>
          </p:cNvCxnSpPr>
          <p:nvPr/>
        </p:nvCxnSpPr>
        <p:spPr>
          <a:xfrm>
            <a:off x="6178529" y="3626630"/>
            <a:ext cx="0" cy="283415"/>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9A850666-5F0B-158A-72AB-8DD731D2A950}"/>
              </a:ext>
            </a:extLst>
          </p:cNvPr>
          <p:cNvGrpSpPr/>
          <p:nvPr/>
        </p:nvGrpSpPr>
        <p:grpSpPr>
          <a:xfrm>
            <a:off x="4548530" y="5255592"/>
            <a:ext cx="3248368" cy="1062514"/>
            <a:chOff x="4710710" y="5216616"/>
            <a:chExt cx="3248368" cy="1062514"/>
          </a:xfrm>
        </p:grpSpPr>
        <p:sp>
          <p:nvSpPr>
            <p:cNvPr id="62" name="Rectangle: Rounded Corners 61">
              <a:extLst>
                <a:ext uri="{FF2B5EF4-FFF2-40B4-BE49-F238E27FC236}">
                  <a16:creationId xmlns:a16="http://schemas.microsoft.com/office/drawing/2014/main" id="{8CA8B7FE-EF11-0069-3F79-377131A6DBDE}"/>
                </a:ext>
              </a:extLst>
            </p:cNvPr>
            <p:cNvSpPr/>
            <p:nvPr/>
          </p:nvSpPr>
          <p:spPr>
            <a:xfrm>
              <a:off x="4710710" y="5216616"/>
              <a:ext cx="3248368" cy="1062514"/>
            </a:xfrm>
            <a:prstGeom prst="roundRect">
              <a:avLst/>
            </a:prstGeom>
            <a:solidFill>
              <a:srgbClr val="319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EF2CDEF4-D46E-687A-E13E-E11A45877E18}"/>
                </a:ext>
              </a:extLst>
            </p:cNvPr>
            <p:cNvSpPr txBox="1"/>
            <p:nvPr/>
          </p:nvSpPr>
          <p:spPr>
            <a:xfrm>
              <a:off x="5736012" y="5242991"/>
              <a:ext cx="1197764" cy="369332"/>
            </a:xfrm>
            <a:prstGeom prst="rect">
              <a:avLst/>
            </a:prstGeom>
            <a:noFill/>
          </p:spPr>
          <p:txBody>
            <a:bodyPr wrap="none" rtlCol="0">
              <a:spAutoFit/>
            </a:bodyPr>
            <a:lstStyle/>
            <a:p>
              <a:pPr algn="ctr"/>
              <a:r>
                <a:rPr lang="en-US"/>
                <a:t>Execution</a:t>
              </a:r>
            </a:p>
          </p:txBody>
        </p:sp>
        <p:grpSp>
          <p:nvGrpSpPr>
            <p:cNvPr id="64" name="Group 63">
              <a:extLst>
                <a:ext uri="{FF2B5EF4-FFF2-40B4-BE49-F238E27FC236}">
                  <a16:creationId xmlns:a16="http://schemas.microsoft.com/office/drawing/2014/main" id="{5FF92F4C-0B9A-73AF-4D2E-9FDCDE516C7C}"/>
                </a:ext>
              </a:extLst>
            </p:cNvPr>
            <p:cNvGrpSpPr/>
            <p:nvPr/>
          </p:nvGrpSpPr>
          <p:grpSpPr>
            <a:xfrm>
              <a:off x="4827442" y="5619994"/>
              <a:ext cx="3014904" cy="468625"/>
              <a:chOff x="4864981" y="5619994"/>
              <a:chExt cx="3014904" cy="468625"/>
            </a:xfrm>
          </p:grpSpPr>
          <p:sp>
            <p:nvSpPr>
              <p:cNvPr id="65" name="Flowchart: Alternate Process 64">
                <a:extLst>
                  <a:ext uri="{FF2B5EF4-FFF2-40B4-BE49-F238E27FC236}">
                    <a16:creationId xmlns:a16="http://schemas.microsoft.com/office/drawing/2014/main" id="{ECFC8751-48AC-668E-CC6B-62DEBEA90D93}"/>
                  </a:ext>
                </a:extLst>
              </p:cNvPr>
              <p:cNvSpPr/>
              <p:nvPr/>
            </p:nvSpPr>
            <p:spPr>
              <a:xfrm>
                <a:off x="4864981" y="5619994"/>
                <a:ext cx="914400" cy="468625"/>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ADE</a:t>
                </a:r>
              </a:p>
            </p:txBody>
          </p:sp>
          <p:sp>
            <p:nvSpPr>
              <p:cNvPr id="66" name="Flowchart: Alternate Process 65">
                <a:extLst>
                  <a:ext uri="{FF2B5EF4-FFF2-40B4-BE49-F238E27FC236}">
                    <a16:creationId xmlns:a16="http://schemas.microsoft.com/office/drawing/2014/main" id="{76BEB1F2-395B-EF8E-44AD-BC3B57C7232D}"/>
                  </a:ext>
                </a:extLst>
              </p:cNvPr>
              <p:cNvSpPr/>
              <p:nvPr/>
            </p:nvSpPr>
            <p:spPr>
              <a:xfrm>
                <a:off x="5915233" y="5619994"/>
                <a:ext cx="914400" cy="468625"/>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VSE</a:t>
                </a:r>
              </a:p>
            </p:txBody>
          </p:sp>
          <p:sp>
            <p:nvSpPr>
              <p:cNvPr id="67" name="Flowchart: Alternate Process 66">
                <a:extLst>
                  <a:ext uri="{FF2B5EF4-FFF2-40B4-BE49-F238E27FC236}">
                    <a16:creationId xmlns:a16="http://schemas.microsoft.com/office/drawing/2014/main" id="{88DCD0E6-8C23-A2AA-1D28-A93CD16F2660}"/>
                  </a:ext>
                </a:extLst>
              </p:cNvPr>
              <p:cNvSpPr/>
              <p:nvPr/>
            </p:nvSpPr>
            <p:spPr>
              <a:xfrm>
                <a:off x="6965485" y="5619994"/>
                <a:ext cx="914400" cy="468625"/>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VXL</a:t>
                </a:r>
              </a:p>
            </p:txBody>
          </p:sp>
        </p:grpSp>
      </p:grpSp>
      <p:cxnSp>
        <p:nvCxnSpPr>
          <p:cNvPr id="68" name="Connector: Elbow 67">
            <a:extLst>
              <a:ext uri="{FF2B5EF4-FFF2-40B4-BE49-F238E27FC236}">
                <a16:creationId xmlns:a16="http://schemas.microsoft.com/office/drawing/2014/main" id="{3F452199-7A71-7FAA-6B35-F554E17F7749}"/>
              </a:ext>
            </a:extLst>
          </p:cNvPr>
          <p:cNvCxnSpPr>
            <a:cxnSpLocks/>
            <a:stCxn id="58" idx="1"/>
            <a:endCxn id="10" idx="2"/>
          </p:cNvCxnSpPr>
          <p:nvPr/>
        </p:nvCxnSpPr>
        <p:spPr>
          <a:xfrm rot="10800000">
            <a:off x="2856002" y="3300366"/>
            <a:ext cx="1961585" cy="1267939"/>
          </a:xfrm>
          <a:prstGeom prst="bentConnector2">
            <a:avLst/>
          </a:prstGeom>
          <a:ln w="31750">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4332118-1690-BC8E-9C18-49FCA2BBFEF4}"/>
              </a:ext>
            </a:extLst>
          </p:cNvPr>
          <p:cNvCxnSpPr>
            <a:cxnSpLocks/>
            <a:stCxn id="53" idx="2"/>
          </p:cNvCxnSpPr>
          <p:nvPr/>
        </p:nvCxnSpPr>
        <p:spPr>
          <a:xfrm rot="5400000">
            <a:off x="3141462" y="1650019"/>
            <a:ext cx="1285862" cy="1194310"/>
          </a:xfrm>
          <a:prstGeom prst="bentConnector2">
            <a:avLst/>
          </a:prstGeom>
          <a:ln w="31750">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5A8FE28-BB7B-2646-50B7-5592E5FA06AF}"/>
              </a:ext>
            </a:extLst>
          </p:cNvPr>
          <p:cNvCxnSpPr>
            <a:cxnSpLocks/>
            <a:stCxn id="55" idx="2"/>
          </p:cNvCxnSpPr>
          <p:nvPr/>
        </p:nvCxnSpPr>
        <p:spPr>
          <a:xfrm>
            <a:off x="6178529" y="4972559"/>
            <a:ext cx="0" cy="279280"/>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D63B6BE-BA4D-B73B-E594-69FCEB9F4F0F}"/>
              </a:ext>
            </a:extLst>
          </p:cNvPr>
          <p:cNvCxnSpPr>
            <a:cxnSpLocks/>
          </p:cNvCxnSpPr>
          <p:nvPr/>
        </p:nvCxnSpPr>
        <p:spPr>
          <a:xfrm flipV="1">
            <a:off x="6902932" y="1397592"/>
            <a:ext cx="3778888" cy="37616"/>
          </a:xfrm>
          <a:prstGeom prst="straightConnector1">
            <a:avLst/>
          </a:prstGeom>
          <a:ln w="31750">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5182E99-286C-F54A-A601-4B3BB2592929}"/>
              </a:ext>
            </a:extLst>
          </p:cNvPr>
          <p:cNvCxnSpPr>
            <a:cxnSpLocks/>
          </p:cNvCxnSpPr>
          <p:nvPr/>
        </p:nvCxnSpPr>
        <p:spPr>
          <a:xfrm flipV="1">
            <a:off x="7863994" y="2548422"/>
            <a:ext cx="2827277" cy="5132"/>
          </a:xfrm>
          <a:prstGeom prst="straightConnector1">
            <a:avLst/>
          </a:prstGeom>
          <a:ln w="31750">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076AB0AA-057D-CF41-31F0-42598E33B555}"/>
              </a:ext>
            </a:extLst>
          </p:cNvPr>
          <p:cNvSpPr/>
          <p:nvPr/>
        </p:nvSpPr>
        <p:spPr>
          <a:xfrm>
            <a:off x="7464814" y="3019603"/>
            <a:ext cx="341188" cy="286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2BF1B1E2-8148-213D-ED81-8C944AB54DF8}"/>
              </a:ext>
            </a:extLst>
          </p:cNvPr>
          <p:cNvCxnSpPr>
            <a:cxnSpLocks/>
            <a:endCxn id="20" idx="1"/>
          </p:cNvCxnSpPr>
          <p:nvPr/>
        </p:nvCxnSpPr>
        <p:spPr>
          <a:xfrm>
            <a:off x="7863994" y="3168281"/>
            <a:ext cx="1096387" cy="0"/>
          </a:xfrm>
          <a:prstGeom prst="straightConnector1">
            <a:avLst/>
          </a:prstGeom>
          <a:ln w="31750">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55FC60B2-BFAE-196A-E43C-843994EFD5F6}"/>
              </a:ext>
            </a:extLst>
          </p:cNvPr>
          <p:cNvSpPr/>
          <p:nvPr/>
        </p:nvSpPr>
        <p:spPr>
          <a:xfrm>
            <a:off x="8397720" y="4866429"/>
            <a:ext cx="878470" cy="731520"/>
          </a:xfrm>
          <a:prstGeom prst="rect">
            <a:avLst/>
          </a:prstGeom>
          <a:solidFill>
            <a:srgbClr val="0066FF"/>
          </a:solidFill>
          <a:ln/>
        </p:spPr>
        <p:style>
          <a:lnRef idx="2">
            <a:schemeClr val="accent4">
              <a:shade val="15000"/>
            </a:schemeClr>
          </a:lnRef>
          <a:fillRef idx="1">
            <a:schemeClr val="accent4"/>
          </a:fillRef>
          <a:effectRef idx="0">
            <a:schemeClr val="accent4"/>
          </a:effectRef>
          <a:fontRef idx="minor">
            <a:schemeClr val="lt1"/>
          </a:fontRef>
        </p:style>
        <p:txBody>
          <a:bodyPr lIns="45720" rtlCol="0" anchor="t"/>
          <a:lstStyle/>
          <a:p>
            <a:pPr algn="ctr">
              <a:spcAft>
                <a:spcPts val="400"/>
              </a:spcAft>
            </a:pPr>
            <a:r>
              <a:rPr lang="en-US" sz="1050"/>
              <a:t>Customer </a:t>
            </a:r>
          </a:p>
          <a:p>
            <a:pPr marL="114300" indent="-114300">
              <a:buFont typeface="Arial" panose="020B0604020202020204" pitchFamily="34" charset="0"/>
              <a:buChar char="•"/>
            </a:pPr>
            <a:r>
              <a:rPr lang="en-US" sz="800"/>
              <a:t>Documents</a:t>
            </a:r>
          </a:p>
          <a:p>
            <a:pPr marL="114300" indent="-114300">
              <a:buFont typeface="Arial" panose="020B0604020202020204" pitchFamily="34" charset="0"/>
              <a:buChar char="•"/>
            </a:pPr>
            <a:r>
              <a:rPr lang="en-US" sz="800"/>
              <a:t>SKILL Code</a:t>
            </a:r>
          </a:p>
        </p:txBody>
      </p:sp>
      <p:sp>
        <p:nvSpPr>
          <p:cNvPr id="78" name="Rectangle 77">
            <a:extLst>
              <a:ext uri="{FF2B5EF4-FFF2-40B4-BE49-F238E27FC236}">
                <a16:creationId xmlns:a16="http://schemas.microsoft.com/office/drawing/2014/main" id="{BA47161D-2117-7163-FE9A-263D512DB2A6}"/>
              </a:ext>
            </a:extLst>
          </p:cNvPr>
          <p:cNvSpPr/>
          <p:nvPr/>
        </p:nvSpPr>
        <p:spPr>
          <a:xfrm>
            <a:off x="9350743" y="4866430"/>
            <a:ext cx="878470" cy="731520"/>
          </a:xfrm>
          <a:prstGeom prst="rect">
            <a:avLst/>
          </a:prstGeom>
          <a:ln/>
        </p:spPr>
        <p:style>
          <a:lnRef idx="2">
            <a:schemeClr val="accent6">
              <a:shade val="15000"/>
            </a:schemeClr>
          </a:lnRef>
          <a:fillRef idx="1">
            <a:schemeClr val="accent6"/>
          </a:fillRef>
          <a:effectRef idx="0">
            <a:schemeClr val="accent6"/>
          </a:effectRef>
          <a:fontRef idx="minor">
            <a:schemeClr val="lt1"/>
          </a:fontRef>
        </p:style>
        <p:txBody>
          <a:bodyPr lIns="45720" rtlCol="0" anchor="t"/>
          <a:lstStyle/>
          <a:p>
            <a:pPr algn="ctr">
              <a:spcAft>
                <a:spcPts val="400"/>
              </a:spcAft>
            </a:pPr>
            <a:r>
              <a:rPr lang="en-US" sz="1050"/>
              <a:t>Virtuoso</a:t>
            </a:r>
          </a:p>
          <a:p>
            <a:pPr marL="114300" indent="-114300">
              <a:buFont typeface="Arial" panose="020B0604020202020204" pitchFamily="34" charset="0"/>
              <a:buChar char="•"/>
            </a:pPr>
            <a:r>
              <a:rPr lang="en-US" sz="800"/>
              <a:t>Documents</a:t>
            </a:r>
          </a:p>
          <a:p>
            <a:pPr marL="114300" indent="-114300">
              <a:buFont typeface="Arial" panose="020B0604020202020204" pitchFamily="34" charset="0"/>
              <a:buChar char="•"/>
            </a:pPr>
            <a:r>
              <a:rPr lang="en-US" sz="800"/>
              <a:t>APIs</a:t>
            </a:r>
          </a:p>
          <a:p>
            <a:pPr marL="114300" indent="-114300">
              <a:buFont typeface="Arial" panose="020B0604020202020204" pitchFamily="34" charset="0"/>
              <a:buChar char="•"/>
            </a:pPr>
            <a:r>
              <a:rPr lang="en-US" sz="800"/>
              <a:t>SKILL Code</a:t>
            </a:r>
            <a:endParaRPr lang="en-US" sz="1050"/>
          </a:p>
        </p:txBody>
      </p:sp>
      <p:cxnSp>
        <p:nvCxnSpPr>
          <p:cNvPr id="80" name="Straight Arrow Connector 79">
            <a:extLst>
              <a:ext uri="{FF2B5EF4-FFF2-40B4-BE49-F238E27FC236}">
                <a16:creationId xmlns:a16="http://schemas.microsoft.com/office/drawing/2014/main" id="{D17DA2A3-D9D3-1CEE-80AC-7FE6FA595603}"/>
              </a:ext>
            </a:extLst>
          </p:cNvPr>
          <p:cNvCxnSpPr>
            <a:cxnSpLocks/>
            <a:stCxn id="77" idx="0"/>
            <a:endCxn id="13" idx="2"/>
          </p:cNvCxnSpPr>
          <p:nvPr/>
        </p:nvCxnSpPr>
        <p:spPr>
          <a:xfrm flipV="1">
            <a:off x="8836955" y="4624783"/>
            <a:ext cx="2420" cy="2416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B046D6A-5696-5CB7-C9F7-B7E7C34BB34B}"/>
              </a:ext>
            </a:extLst>
          </p:cNvPr>
          <p:cNvCxnSpPr>
            <a:cxnSpLocks/>
            <a:stCxn id="78" idx="0"/>
            <a:endCxn id="12" idx="2"/>
          </p:cNvCxnSpPr>
          <p:nvPr/>
        </p:nvCxnSpPr>
        <p:spPr>
          <a:xfrm flipV="1">
            <a:off x="9789978" y="4624783"/>
            <a:ext cx="2420" cy="2416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83" name="Picture 2" descr="OpenAI, ChatGPT Logo Icon 22227364 PNG">
            <a:extLst>
              <a:ext uri="{FF2B5EF4-FFF2-40B4-BE49-F238E27FC236}">
                <a16:creationId xmlns:a16="http://schemas.microsoft.com/office/drawing/2014/main" id="{BB3E1F66-3BB8-483F-C573-7640EE0176F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1039619" y="3070524"/>
            <a:ext cx="365124" cy="3651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通义">
            <a:extLst>
              <a:ext uri="{FF2B5EF4-FFF2-40B4-BE49-F238E27FC236}">
                <a16:creationId xmlns:a16="http://schemas.microsoft.com/office/drawing/2014/main" id="{5E626D64-522D-9966-5409-73EDBBC198F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69162" y="4403796"/>
            <a:ext cx="196537" cy="19653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DEB67653-429E-0BCB-ADDC-EAEC9E85B873}"/>
              </a:ext>
            </a:extLst>
          </p:cNvPr>
          <p:cNvPicPr>
            <a:picLocks noChangeAspect="1"/>
          </p:cNvPicPr>
          <p:nvPr/>
        </p:nvPicPr>
        <p:blipFill>
          <a:blip r:embed="rId7"/>
          <a:stretch>
            <a:fillRect/>
          </a:stretch>
        </p:blipFill>
        <p:spPr>
          <a:xfrm>
            <a:off x="10929335" y="1867348"/>
            <a:ext cx="686041" cy="351387"/>
          </a:xfrm>
          <a:prstGeom prst="rect">
            <a:avLst/>
          </a:prstGeom>
        </p:spPr>
      </p:pic>
      <p:pic>
        <p:nvPicPr>
          <p:cNvPr id="1034" name="Picture 10" descr="cute llama wild animal flat style icon 2589296 Vector Art at Vecteezy">
            <a:extLst>
              <a:ext uri="{FF2B5EF4-FFF2-40B4-BE49-F238E27FC236}">
                <a16:creationId xmlns:a16="http://schemas.microsoft.com/office/drawing/2014/main" id="{8ACED91F-DB31-D225-7BDD-2E36098800A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72553" y="4403796"/>
            <a:ext cx="196537" cy="19653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rian Krassenstein on X: &quot;Everything We know About xAI's Grok Chat Bot (And  my thoughts): - X and xAI will work closely together. Grok will include a  significant amount of training data">
            <a:extLst>
              <a:ext uri="{FF2B5EF4-FFF2-40B4-BE49-F238E27FC236}">
                <a16:creationId xmlns:a16="http://schemas.microsoft.com/office/drawing/2014/main" id="{752EDD23-3660-523D-D190-393A325EEFA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475944" y="4410941"/>
            <a:ext cx="196537" cy="21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615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5062C-6D52-CE8E-FD81-B3F6903E7DB6}"/>
              </a:ext>
            </a:extLst>
          </p:cNvPr>
          <p:cNvSpPr>
            <a:spLocks noGrp="1"/>
          </p:cNvSpPr>
          <p:nvPr>
            <p:ph type="title"/>
          </p:nvPr>
        </p:nvSpPr>
        <p:spPr/>
        <p:txBody>
          <a:bodyPr/>
          <a:lstStyle/>
          <a:p>
            <a:r>
              <a:rPr lang="en-US"/>
              <a:t>Fine Tuning</a:t>
            </a:r>
          </a:p>
        </p:txBody>
      </p:sp>
      <p:grpSp>
        <p:nvGrpSpPr>
          <p:cNvPr id="34" name="Group 33">
            <a:extLst>
              <a:ext uri="{FF2B5EF4-FFF2-40B4-BE49-F238E27FC236}">
                <a16:creationId xmlns:a16="http://schemas.microsoft.com/office/drawing/2014/main" id="{916C75CF-71F8-4171-9FB8-D8C83CB36E84}"/>
              </a:ext>
            </a:extLst>
          </p:cNvPr>
          <p:cNvGrpSpPr/>
          <p:nvPr/>
        </p:nvGrpSpPr>
        <p:grpSpPr>
          <a:xfrm>
            <a:off x="4013590" y="2380099"/>
            <a:ext cx="1052440" cy="878751"/>
            <a:chOff x="4546990" y="2770624"/>
            <a:chExt cx="1052440" cy="878751"/>
          </a:xfrm>
        </p:grpSpPr>
        <p:sp>
          <p:nvSpPr>
            <p:cNvPr id="72" name="Flowchart: Magnetic Disk 1">
              <a:extLst>
                <a:ext uri="{FF2B5EF4-FFF2-40B4-BE49-F238E27FC236}">
                  <a16:creationId xmlns:a16="http://schemas.microsoft.com/office/drawing/2014/main" id="{86721014-E1D7-2FFA-5417-1D1BDDB644C2}"/>
                </a:ext>
              </a:extLst>
            </p:cNvPr>
            <p:cNvSpPr>
              <a:spLocks noChangeAspect="1"/>
            </p:cNvSpPr>
            <p:nvPr/>
          </p:nvSpPr>
          <p:spPr>
            <a:xfrm>
              <a:off x="4706819" y="2770624"/>
              <a:ext cx="892611" cy="731520"/>
            </a:xfrm>
            <a:prstGeom prst="flowChartMagneticDisk">
              <a:avLst/>
            </a:prstGeom>
            <a:solidFill>
              <a:srgbClr val="FF8E8E"/>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Flowchart: Magnetic Disk 1">
              <a:extLst>
                <a:ext uri="{FF2B5EF4-FFF2-40B4-BE49-F238E27FC236}">
                  <a16:creationId xmlns:a16="http://schemas.microsoft.com/office/drawing/2014/main" id="{80F5858A-2D06-B00F-2F8C-05C8B3EDD497}"/>
                </a:ext>
              </a:extLst>
            </p:cNvPr>
            <p:cNvSpPr>
              <a:spLocks noChangeAspect="1"/>
            </p:cNvSpPr>
            <p:nvPr/>
          </p:nvSpPr>
          <p:spPr>
            <a:xfrm>
              <a:off x="4546990" y="2917855"/>
              <a:ext cx="892611" cy="731520"/>
            </a:xfrm>
            <a:prstGeom prst="flowChartMagneticDisk">
              <a:avLst/>
            </a:prstGeom>
            <a:solidFill>
              <a:srgbClr val="FF8E8E"/>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36" name="TextBox 35">
            <a:extLst>
              <a:ext uri="{FF2B5EF4-FFF2-40B4-BE49-F238E27FC236}">
                <a16:creationId xmlns:a16="http://schemas.microsoft.com/office/drawing/2014/main" id="{4FCE2040-4131-7E2F-DCFD-A5F736B28101}"/>
              </a:ext>
            </a:extLst>
          </p:cNvPr>
          <p:cNvSpPr txBox="1"/>
          <p:nvPr/>
        </p:nvSpPr>
        <p:spPr>
          <a:xfrm>
            <a:off x="4079129" y="6506346"/>
            <a:ext cx="1388522" cy="200055"/>
          </a:xfrm>
          <a:prstGeom prst="rect">
            <a:avLst/>
          </a:prstGeom>
          <a:noFill/>
        </p:spPr>
        <p:txBody>
          <a:bodyPr wrap="none" rtlCol="0">
            <a:spAutoFit/>
          </a:bodyPr>
          <a:lstStyle/>
          <a:p>
            <a:r>
              <a:rPr lang="en-US" sz="700">
                <a:solidFill>
                  <a:srgbClr val="BFBFBF"/>
                </a:solidFill>
              </a:rPr>
              <a:t>Images: Flaticon.com, </a:t>
            </a:r>
            <a:r>
              <a:rPr lang="en-US" sz="700" err="1">
                <a:solidFill>
                  <a:srgbClr val="BFBFBF"/>
                </a:solidFill>
              </a:rPr>
              <a:t>Freepik</a:t>
            </a:r>
            <a:endParaRPr lang="en-US" sz="700">
              <a:solidFill>
                <a:srgbClr val="BFBFBF"/>
              </a:solidFill>
            </a:endParaRPr>
          </a:p>
        </p:txBody>
      </p:sp>
      <p:grpSp>
        <p:nvGrpSpPr>
          <p:cNvPr id="12" name="Group 11">
            <a:extLst>
              <a:ext uri="{FF2B5EF4-FFF2-40B4-BE49-F238E27FC236}">
                <a16:creationId xmlns:a16="http://schemas.microsoft.com/office/drawing/2014/main" id="{577DF224-F590-D56D-E7A4-8E00F9DA9C86}"/>
              </a:ext>
            </a:extLst>
          </p:cNvPr>
          <p:cNvGrpSpPr/>
          <p:nvPr/>
        </p:nvGrpSpPr>
        <p:grpSpPr>
          <a:xfrm>
            <a:off x="452058" y="1064927"/>
            <a:ext cx="3229837" cy="1261993"/>
            <a:chOff x="868030" y="3596490"/>
            <a:chExt cx="3229837" cy="1261993"/>
          </a:xfrm>
        </p:grpSpPr>
        <p:sp>
          <p:nvSpPr>
            <p:cNvPr id="14" name="Rectangle: Rounded Corners 13">
              <a:extLst>
                <a:ext uri="{FF2B5EF4-FFF2-40B4-BE49-F238E27FC236}">
                  <a16:creationId xmlns:a16="http://schemas.microsoft.com/office/drawing/2014/main" id="{28035FB8-7CB8-5D43-D13E-E85C9CA48AE1}"/>
                </a:ext>
              </a:extLst>
            </p:cNvPr>
            <p:cNvSpPr>
              <a:spLocks noChangeAspect="1"/>
            </p:cNvSpPr>
            <p:nvPr/>
          </p:nvSpPr>
          <p:spPr>
            <a:xfrm>
              <a:off x="868030" y="3596490"/>
              <a:ext cx="3229837" cy="1261993"/>
            </a:xfrm>
            <a:prstGeom prst="roundRect">
              <a:avLst/>
            </a:prstGeom>
            <a:ln/>
          </p:spPr>
          <p:style>
            <a:lnRef idx="1">
              <a:schemeClr val="accent6"/>
            </a:lnRef>
            <a:fillRef idx="2">
              <a:schemeClr val="accent6"/>
            </a:fillRef>
            <a:effectRef idx="1">
              <a:schemeClr val="accent6"/>
            </a:effectRef>
            <a:fontRef idx="minor">
              <a:schemeClr val="dk1"/>
            </a:fontRef>
          </p:style>
          <p:txBody>
            <a:bodyPr lIns="45720" tIns="91440" rtlCol="0" anchor="t"/>
            <a:lstStyle/>
            <a:p>
              <a:pPr algn="ctr">
                <a:spcAft>
                  <a:spcPts val="400"/>
                </a:spcAft>
              </a:pPr>
              <a:r>
                <a:rPr lang="en-US" sz="1600"/>
                <a:t>Virtuoso Domain Knowledge</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CAA5EB89-0F45-6A30-5A98-F0D342577C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8554" y="4146306"/>
              <a:ext cx="559563" cy="559563"/>
            </a:xfrm>
            <a:prstGeom prst="rect">
              <a:avLst/>
            </a:prstGeom>
          </p:spPr>
        </p:pic>
        <p:pic>
          <p:nvPicPr>
            <p:cNvPr id="38" name="Picture 37" descr="A black background with a black square&#10;&#10;Description automatically generated with medium confidence">
              <a:extLst>
                <a:ext uri="{FF2B5EF4-FFF2-40B4-BE49-F238E27FC236}">
                  <a16:creationId xmlns:a16="http://schemas.microsoft.com/office/drawing/2014/main" id="{054DF2DD-63DA-F20A-ED69-AB951ADAEB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0944" y="4146306"/>
              <a:ext cx="559563" cy="559563"/>
            </a:xfrm>
            <a:prstGeom prst="rect">
              <a:avLst/>
            </a:prstGeom>
          </p:spPr>
        </p:pic>
        <p:grpSp>
          <p:nvGrpSpPr>
            <p:cNvPr id="151" name="Group 150">
              <a:extLst>
                <a:ext uri="{FF2B5EF4-FFF2-40B4-BE49-F238E27FC236}">
                  <a16:creationId xmlns:a16="http://schemas.microsoft.com/office/drawing/2014/main" id="{A309F987-D1A6-B2E0-68AA-38DF28CCBFF3}"/>
                </a:ext>
              </a:extLst>
            </p:cNvPr>
            <p:cNvGrpSpPr/>
            <p:nvPr/>
          </p:nvGrpSpPr>
          <p:grpSpPr>
            <a:xfrm>
              <a:off x="2506164" y="4146306"/>
              <a:ext cx="575462" cy="592651"/>
              <a:chOff x="2506164" y="4146306"/>
              <a:chExt cx="575462" cy="592651"/>
            </a:xfrm>
          </p:grpSpPr>
          <p:sp>
            <p:nvSpPr>
              <p:cNvPr id="41" name="Rectangle 40">
                <a:extLst>
                  <a:ext uri="{FF2B5EF4-FFF2-40B4-BE49-F238E27FC236}">
                    <a16:creationId xmlns:a16="http://schemas.microsoft.com/office/drawing/2014/main" id="{064F1105-07BE-158C-8B4C-A8C80EAD354E}"/>
                  </a:ext>
                </a:extLst>
              </p:cNvPr>
              <p:cNvSpPr/>
              <p:nvPr/>
            </p:nvSpPr>
            <p:spPr>
              <a:xfrm>
                <a:off x="2606869" y="4540704"/>
                <a:ext cx="371475" cy="164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A black outline of a paper&#10;&#10;Description automatically generated">
                <a:extLst>
                  <a:ext uri="{FF2B5EF4-FFF2-40B4-BE49-F238E27FC236}">
                    <a16:creationId xmlns:a16="http://schemas.microsoft.com/office/drawing/2014/main" id="{15F239A4-6BCF-9B6C-0873-F49191E4DE7F}"/>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6164" y="4146306"/>
                <a:ext cx="575462" cy="575462"/>
              </a:xfrm>
              <a:prstGeom prst="rect">
                <a:avLst/>
              </a:prstGeom>
            </p:spPr>
          </p:pic>
          <p:sp>
            <p:nvSpPr>
              <p:cNvPr id="32" name="TextBox 31">
                <a:extLst>
                  <a:ext uri="{FF2B5EF4-FFF2-40B4-BE49-F238E27FC236}">
                    <a16:creationId xmlns:a16="http://schemas.microsoft.com/office/drawing/2014/main" id="{C9874743-9CF9-C389-331D-7706E6AE0A84}"/>
                  </a:ext>
                </a:extLst>
              </p:cNvPr>
              <p:cNvSpPr txBox="1"/>
              <p:nvPr/>
            </p:nvSpPr>
            <p:spPr>
              <a:xfrm>
                <a:off x="2530951" y="4500430"/>
                <a:ext cx="535724" cy="238527"/>
              </a:xfrm>
              <a:prstGeom prst="rect">
                <a:avLst/>
              </a:prstGeom>
              <a:noFill/>
            </p:spPr>
            <p:txBody>
              <a:bodyPr wrap="none" rtlCol="0">
                <a:spAutoFit/>
              </a:bodyPr>
              <a:lstStyle/>
              <a:p>
                <a:r>
                  <a:rPr lang="en-US" sz="950" b="1">
                    <a:solidFill>
                      <a:srgbClr val="FF8484"/>
                    </a:solidFill>
                  </a:rPr>
                  <a:t>SKILL</a:t>
                </a:r>
              </a:p>
            </p:txBody>
          </p:sp>
        </p:grpSp>
        <p:grpSp>
          <p:nvGrpSpPr>
            <p:cNvPr id="150" name="Group 149">
              <a:extLst>
                <a:ext uri="{FF2B5EF4-FFF2-40B4-BE49-F238E27FC236}">
                  <a16:creationId xmlns:a16="http://schemas.microsoft.com/office/drawing/2014/main" id="{8248A4F9-121E-74EE-303E-48ED37222173}"/>
                </a:ext>
              </a:extLst>
            </p:cNvPr>
            <p:cNvGrpSpPr/>
            <p:nvPr/>
          </p:nvGrpSpPr>
          <p:grpSpPr>
            <a:xfrm>
              <a:off x="3169673" y="4146306"/>
              <a:ext cx="575462" cy="592651"/>
              <a:chOff x="3169673" y="4146306"/>
              <a:chExt cx="575462" cy="592651"/>
            </a:xfrm>
          </p:grpSpPr>
          <p:sp>
            <p:nvSpPr>
              <p:cNvPr id="44" name="Rectangle 43">
                <a:extLst>
                  <a:ext uri="{FF2B5EF4-FFF2-40B4-BE49-F238E27FC236}">
                    <a16:creationId xmlns:a16="http://schemas.microsoft.com/office/drawing/2014/main" id="{5BB42568-9FBC-1BBD-ACE8-A51252AF8769}"/>
                  </a:ext>
                </a:extLst>
              </p:cNvPr>
              <p:cNvSpPr/>
              <p:nvPr/>
            </p:nvSpPr>
            <p:spPr>
              <a:xfrm>
                <a:off x="3270378" y="4540704"/>
                <a:ext cx="371475" cy="164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A black outline of a paper&#10;&#10;Description automatically generated">
                <a:extLst>
                  <a:ext uri="{FF2B5EF4-FFF2-40B4-BE49-F238E27FC236}">
                    <a16:creationId xmlns:a16="http://schemas.microsoft.com/office/drawing/2014/main" id="{A5CD0803-F05E-CA5E-C07D-C8E1D5EDB096}"/>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9673" y="4146306"/>
                <a:ext cx="575462" cy="575462"/>
              </a:xfrm>
              <a:prstGeom prst="rect">
                <a:avLst/>
              </a:prstGeom>
            </p:spPr>
          </p:pic>
          <p:sp>
            <p:nvSpPr>
              <p:cNvPr id="46" name="TextBox 45">
                <a:extLst>
                  <a:ext uri="{FF2B5EF4-FFF2-40B4-BE49-F238E27FC236}">
                    <a16:creationId xmlns:a16="http://schemas.microsoft.com/office/drawing/2014/main" id="{7DE816C3-0874-35AC-9FE6-65E7D287C0D0}"/>
                  </a:ext>
                </a:extLst>
              </p:cNvPr>
              <p:cNvSpPr txBox="1"/>
              <p:nvPr/>
            </p:nvSpPr>
            <p:spPr>
              <a:xfrm>
                <a:off x="3237327" y="4500430"/>
                <a:ext cx="413896" cy="238527"/>
              </a:xfrm>
              <a:prstGeom prst="rect">
                <a:avLst/>
              </a:prstGeom>
              <a:noFill/>
            </p:spPr>
            <p:txBody>
              <a:bodyPr wrap="none" rtlCol="0">
                <a:spAutoFit/>
              </a:bodyPr>
              <a:lstStyle/>
              <a:p>
                <a:r>
                  <a:rPr lang="en-US" sz="950" b="1">
                    <a:solidFill>
                      <a:srgbClr val="FF8484"/>
                    </a:solidFill>
                  </a:rPr>
                  <a:t>TXT</a:t>
                </a:r>
              </a:p>
            </p:txBody>
          </p:sp>
        </p:grpSp>
      </p:grpSp>
      <p:cxnSp>
        <p:nvCxnSpPr>
          <p:cNvPr id="65" name="Straight Arrow Connector 64">
            <a:extLst>
              <a:ext uri="{FF2B5EF4-FFF2-40B4-BE49-F238E27FC236}">
                <a16:creationId xmlns:a16="http://schemas.microsoft.com/office/drawing/2014/main" id="{8295E069-5F39-AB47-D9A3-13A416F59209}"/>
              </a:ext>
            </a:extLst>
          </p:cNvPr>
          <p:cNvCxnSpPr>
            <a:cxnSpLocks/>
            <a:stCxn id="14" idx="2"/>
            <a:endCxn id="63" idx="0"/>
          </p:cNvCxnSpPr>
          <p:nvPr/>
        </p:nvCxnSpPr>
        <p:spPr>
          <a:xfrm>
            <a:off x="2066977" y="2326920"/>
            <a:ext cx="0" cy="6215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3FDC808-20F3-3952-B3DC-46DB16A4C2E9}"/>
              </a:ext>
            </a:extLst>
          </p:cNvPr>
          <p:cNvSpPr txBox="1"/>
          <p:nvPr/>
        </p:nvSpPr>
        <p:spPr>
          <a:xfrm>
            <a:off x="2044235" y="2490261"/>
            <a:ext cx="830677" cy="276999"/>
          </a:xfrm>
          <a:prstGeom prst="rect">
            <a:avLst/>
          </a:prstGeom>
          <a:noFill/>
        </p:spPr>
        <p:txBody>
          <a:bodyPr wrap="none" rtlCol="0">
            <a:spAutoFit/>
          </a:bodyPr>
          <a:lstStyle/>
          <a:p>
            <a:r>
              <a:rPr lang="en-US" sz="1200"/>
              <a:t>Chunking</a:t>
            </a:r>
          </a:p>
        </p:txBody>
      </p:sp>
      <p:sp>
        <p:nvSpPr>
          <p:cNvPr id="68" name="TextBox 67">
            <a:extLst>
              <a:ext uri="{FF2B5EF4-FFF2-40B4-BE49-F238E27FC236}">
                <a16:creationId xmlns:a16="http://schemas.microsoft.com/office/drawing/2014/main" id="{754C6DDF-7AEC-8623-1E86-A34659330370}"/>
              </a:ext>
            </a:extLst>
          </p:cNvPr>
          <p:cNvSpPr txBox="1"/>
          <p:nvPr/>
        </p:nvSpPr>
        <p:spPr>
          <a:xfrm>
            <a:off x="3574878" y="3337923"/>
            <a:ext cx="1770036" cy="276999"/>
          </a:xfrm>
          <a:prstGeom prst="rect">
            <a:avLst/>
          </a:prstGeom>
          <a:noFill/>
        </p:spPr>
        <p:txBody>
          <a:bodyPr wrap="none" rtlCol="0">
            <a:spAutoFit/>
          </a:bodyPr>
          <a:lstStyle/>
          <a:p>
            <a:pPr algn="ctr"/>
            <a:r>
              <a:rPr lang="en-US" sz="1200"/>
              <a:t>Unsupervised Datasets</a:t>
            </a:r>
          </a:p>
        </p:txBody>
      </p:sp>
      <p:sp>
        <p:nvSpPr>
          <p:cNvPr id="63" name="Rectangle 62">
            <a:extLst>
              <a:ext uri="{FF2B5EF4-FFF2-40B4-BE49-F238E27FC236}">
                <a16:creationId xmlns:a16="http://schemas.microsoft.com/office/drawing/2014/main" id="{1E7B7127-852F-8CF0-1090-913210414A75}"/>
              </a:ext>
            </a:extLst>
          </p:cNvPr>
          <p:cNvSpPr/>
          <p:nvPr/>
        </p:nvSpPr>
        <p:spPr>
          <a:xfrm>
            <a:off x="1281785" y="2948455"/>
            <a:ext cx="1570383" cy="1261993"/>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75" name="Rectangle 74">
            <a:extLst>
              <a:ext uri="{FF2B5EF4-FFF2-40B4-BE49-F238E27FC236}">
                <a16:creationId xmlns:a16="http://schemas.microsoft.com/office/drawing/2014/main" id="{45FD5BC7-219B-4F35-2D03-CD1050BB88DE}"/>
              </a:ext>
            </a:extLst>
          </p:cNvPr>
          <p:cNvSpPr/>
          <p:nvPr/>
        </p:nvSpPr>
        <p:spPr>
          <a:xfrm>
            <a:off x="1498398" y="3281254"/>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6649F15-E321-303C-C655-FDD4365F2D48}"/>
              </a:ext>
            </a:extLst>
          </p:cNvPr>
          <p:cNvSpPr/>
          <p:nvPr/>
        </p:nvSpPr>
        <p:spPr>
          <a:xfrm>
            <a:off x="1498398" y="3580261"/>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8F25931-0922-9AB4-1921-2622933927B8}"/>
              </a:ext>
            </a:extLst>
          </p:cNvPr>
          <p:cNvSpPr/>
          <p:nvPr/>
        </p:nvSpPr>
        <p:spPr>
          <a:xfrm>
            <a:off x="1498398" y="3879269"/>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C6FF2975-ECCC-B7A3-4B37-736E2CCD8020}"/>
              </a:ext>
            </a:extLst>
          </p:cNvPr>
          <p:cNvSpPr txBox="1"/>
          <p:nvPr/>
        </p:nvSpPr>
        <p:spPr>
          <a:xfrm>
            <a:off x="1354535" y="2976355"/>
            <a:ext cx="1446230" cy="276999"/>
          </a:xfrm>
          <a:prstGeom prst="rect">
            <a:avLst/>
          </a:prstGeom>
          <a:noFill/>
        </p:spPr>
        <p:txBody>
          <a:bodyPr wrap="none" rtlCol="0">
            <a:spAutoFit/>
          </a:bodyPr>
          <a:lstStyle/>
          <a:p>
            <a:r>
              <a:rPr lang="en-US" sz="1200"/>
              <a:t>Document Chunks</a:t>
            </a:r>
          </a:p>
        </p:txBody>
      </p:sp>
      <p:cxnSp>
        <p:nvCxnSpPr>
          <p:cNvPr id="114" name="Connector: Elbow 113">
            <a:extLst>
              <a:ext uri="{FF2B5EF4-FFF2-40B4-BE49-F238E27FC236}">
                <a16:creationId xmlns:a16="http://schemas.microsoft.com/office/drawing/2014/main" id="{32765EBD-A5DC-F574-B616-F3ED71772EEC}"/>
              </a:ext>
            </a:extLst>
          </p:cNvPr>
          <p:cNvCxnSpPr>
            <a:cxnSpLocks/>
            <a:stCxn id="63" idx="3"/>
            <a:endCxn id="13" idx="2"/>
          </p:cNvCxnSpPr>
          <p:nvPr/>
        </p:nvCxnSpPr>
        <p:spPr>
          <a:xfrm flipV="1">
            <a:off x="2852168" y="2893090"/>
            <a:ext cx="1161422" cy="686362"/>
          </a:xfrm>
          <a:prstGeom prst="bentConnector3">
            <a:avLst>
              <a:gd name="adj1" fmla="val 5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37785B9A-BAF4-FDA7-5B17-38F8010F3FCC}"/>
              </a:ext>
            </a:extLst>
          </p:cNvPr>
          <p:cNvSpPr txBox="1"/>
          <p:nvPr/>
        </p:nvSpPr>
        <p:spPr>
          <a:xfrm>
            <a:off x="5869273" y="2405173"/>
            <a:ext cx="1697644" cy="6858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nchorCtr="0">
            <a:normAutofit/>
          </a:bodyPr>
          <a:lstStyle/>
          <a:p>
            <a:pPr algn="ctr"/>
            <a:r>
              <a:rPr lang="en-US" sz="1400"/>
              <a:t>Domain Adaptation</a:t>
            </a:r>
          </a:p>
        </p:txBody>
      </p:sp>
      <p:sp>
        <p:nvSpPr>
          <p:cNvPr id="133" name="TextBox 132">
            <a:extLst>
              <a:ext uri="{FF2B5EF4-FFF2-40B4-BE49-F238E27FC236}">
                <a16:creationId xmlns:a16="http://schemas.microsoft.com/office/drawing/2014/main" id="{8C398000-41E5-E996-9454-338F72198E7C}"/>
              </a:ext>
            </a:extLst>
          </p:cNvPr>
          <p:cNvSpPr txBox="1"/>
          <p:nvPr/>
        </p:nvSpPr>
        <p:spPr>
          <a:xfrm>
            <a:off x="8273498" y="3385548"/>
            <a:ext cx="1104790" cy="276999"/>
          </a:xfrm>
          <a:prstGeom prst="rect">
            <a:avLst/>
          </a:prstGeom>
          <a:noFill/>
        </p:spPr>
        <p:txBody>
          <a:bodyPr wrap="none" rtlCol="0">
            <a:spAutoFit/>
          </a:bodyPr>
          <a:lstStyle/>
          <a:p>
            <a:pPr algn="ctr"/>
            <a:r>
              <a:rPr lang="en-US" sz="1200"/>
              <a:t>Updated LLM</a:t>
            </a:r>
          </a:p>
        </p:txBody>
      </p:sp>
      <p:sp>
        <p:nvSpPr>
          <p:cNvPr id="5" name="TextBox 4">
            <a:extLst>
              <a:ext uri="{FF2B5EF4-FFF2-40B4-BE49-F238E27FC236}">
                <a16:creationId xmlns:a16="http://schemas.microsoft.com/office/drawing/2014/main" id="{09503518-7A9F-F777-E708-22261AD6D2F3}"/>
              </a:ext>
            </a:extLst>
          </p:cNvPr>
          <p:cNvSpPr txBox="1"/>
          <p:nvPr/>
        </p:nvSpPr>
        <p:spPr>
          <a:xfrm>
            <a:off x="5870940" y="3834739"/>
            <a:ext cx="1695977" cy="6858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nchorCtr="0">
            <a:normAutofit/>
          </a:bodyPr>
          <a:lstStyle/>
          <a:p>
            <a:pPr algn="ctr"/>
            <a:r>
              <a:rPr lang="en-US" sz="1400"/>
              <a:t>Instruction Training</a:t>
            </a:r>
          </a:p>
        </p:txBody>
      </p:sp>
      <p:grpSp>
        <p:nvGrpSpPr>
          <p:cNvPr id="118" name="Group 117">
            <a:extLst>
              <a:ext uri="{FF2B5EF4-FFF2-40B4-BE49-F238E27FC236}">
                <a16:creationId xmlns:a16="http://schemas.microsoft.com/office/drawing/2014/main" id="{E580C7A0-E385-5BD3-082E-093C189A1F16}"/>
              </a:ext>
            </a:extLst>
          </p:cNvPr>
          <p:cNvGrpSpPr/>
          <p:nvPr/>
        </p:nvGrpSpPr>
        <p:grpSpPr>
          <a:xfrm>
            <a:off x="3754414" y="3808069"/>
            <a:ext cx="1410964" cy="1224184"/>
            <a:chOff x="3754414" y="4008094"/>
            <a:chExt cx="1410964" cy="1224184"/>
          </a:xfrm>
        </p:grpSpPr>
        <p:sp>
          <p:nvSpPr>
            <p:cNvPr id="27" name="Flowchart: Magnetic Disk 1">
              <a:extLst>
                <a:ext uri="{FF2B5EF4-FFF2-40B4-BE49-F238E27FC236}">
                  <a16:creationId xmlns:a16="http://schemas.microsoft.com/office/drawing/2014/main" id="{106985DE-FB6E-321D-E1F3-983A2A4D3857}"/>
                </a:ext>
              </a:extLst>
            </p:cNvPr>
            <p:cNvSpPr>
              <a:spLocks noChangeAspect="1"/>
            </p:cNvSpPr>
            <p:nvPr/>
          </p:nvSpPr>
          <p:spPr>
            <a:xfrm>
              <a:off x="4173419" y="4008094"/>
              <a:ext cx="892611" cy="731520"/>
            </a:xfrm>
            <a:prstGeom prst="flowChartMagneticDisk">
              <a:avLst/>
            </a:prstGeom>
            <a:solidFill>
              <a:srgbClr val="89BDE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a:p>
          </p:txBody>
        </p:sp>
        <p:sp>
          <p:nvSpPr>
            <p:cNvPr id="28" name="Flowchart: Magnetic Disk 1">
              <a:extLst>
                <a:ext uri="{FF2B5EF4-FFF2-40B4-BE49-F238E27FC236}">
                  <a16:creationId xmlns:a16="http://schemas.microsoft.com/office/drawing/2014/main" id="{30A043FD-CC07-B7D0-7CA7-BDA1FB7EE530}"/>
                </a:ext>
              </a:extLst>
            </p:cNvPr>
            <p:cNvSpPr>
              <a:spLocks noChangeAspect="1"/>
            </p:cNvSpPr>
            <p:nvPr/>
          </p:nvSpPr>
          <p:spPr>
            <a:xfrm>
              <a:off x="4013590" y="4155325"/>
              <a:ext cx="892611" cy="731520"/>
            </a:xfrm>
            <a:prstGeom prst="flowChartMagneticDisk">
              <a:avLst/>
            </a:prstGeom>
            <a:solidFill>
              <a:srgbClr val="89BDE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a:p>
          </p:txBody>
        </p:sp>
        <p:sp>
          <p:nvSpPr>
            <p:cNvPr id="29" name="TextBox 28">
              <a:extLst>
                <a:ext uri="{FF2B5EF4-FFF2-40B4-BE49-F238E27FC236}">
                  <a16:creationId xmlns:a16="http://schemas.microsoft.com/office/drawing/2014/main" id="{AB369101-4A9C-DFA9-4F6B-A5C6404ED90E}"/>
                </a:ext>
              </a:extLst>
            </p:cNvPr>
            <p:cNvSpPr txBox="1"/>
            <p:nvPr/>
          </p:nvSpPr>
          <p:spPr>
            <a:xfrm>
              <a:off x="3754414" y="4955279"/>
              <a:ext cx="1410964" cy="276999"/>
            </a:xfrm>
            <a:prstGeom prst="rect">
              <a:avLst/>
            </a:prstGeom>
            <a:noFill/>
          </p:spPr>
          <p:txBody>
            <a:bodyPr wrap="none" rtlCol="0">
              <a:spAutoFit/>
            </a:bodyPr>
            <a:lstStyle/>
            <a:p>
              <a:pPr algn="ctr"/>
              <a:r>
                <a:rPr lang="en-US" sz="1200"/>
                <a:t>Labeled Datasets</a:t>
              </a:r>
            </a:p>
          </p:txBody>
        </p:sp>
      </p:grpSp>
      <p:cxnSp>
        <p:nvCxnSpPr>
          <p:cNvPr id="42" name="Straight Arrow Connector 41">
            <a:extLst>
              <a:ext uri="{FF2B5EF4-FFF2-40B4-BE49-F238E27FC236}">
                <a16:creationId xmlns:a16="http://schemas.microsoft.com/office/drawing/2014/main" id="{2B7C5855-65F8-CA90-7D2C-410FCF0714F0}"/>
              </a:ext>
            </a:extLst>
          </p:cNvPr>
          <p:cNvCxnSpPr>
            <a:cxnSpLocks/>
            <a:stCxn id="72" idx="4"/>
            <a:endCxn id="117" idx="1"/>
          </p:cNvCxnSpPr>
          <p:nvPr/>
        </p:nvCxnSpPr>
        <p:spPr>
          <a:xfrm>
            <a:off x="5066030" y="2745859"/>
            <a:ext cx="803243" cy="2214"/>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453244F-993F-0461-7E49-8F0E4BA4087E}"/>
              </a:ext>
            </a:extLst>
          </p:cNvPr>
          <p:cNvCxnSpPr>
            <a:cxnSpLocks/>
            <a:stCxn id="27" idx="4"/>
            <a:endCxn id="5" idx="1"/>
          </p:cNvCxnSpPr>
          <p:nvPr/>
        </p:nvCxnSpPr>
        <p:spPr>
          <a:xfrm>
            <a:off x="5066030" y="4173829"/>
            <a:ext cx="804910" cy="3810"/>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C32EF22-E3A2-7208-0A8C-CEBC4EA259F1}"/>
              </a:ext>
            </a:extLst>
          </p:cNvPr>
          <p:cNvSpPr txBox="1"/>
          <p:nvPr/>
        </p:nvSpPr>
        <p:spPr>
          <a:xfrm>
            <a:off x="5870940" y="5228084"/>
            <a:ext cx="1695977" cy="6858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nchorCtr="0">
            <a:normAutofit/>
          </a:bodyPr>
          <a:lstStyle/>
          <a:p>
            <a:pPr algn="ctr"/>
            <a:r>
              <a:rPr lang="en-US" sz="1400"/>
              <a:t>Alignment Training</a:t>
            </a:r>
          </a:p>
        </p:txBody>
      </p:sp>
      <p:cxnSp>
        <p:nvCxnSpPr>
          <p:cNvPr id="62" name="Connector: Elbow 61">
            <a:extLst>
              <a:ext uri="{FF2B5EF4-FFF2-40B4-BE49-F238E27FC236}">
                <a16:creationId xmlns:a16="http://schemas.microsoft.com/office/drawing/2014/main" id="{89F6E3DF-2E59-356B-6225-6304C424C557}"/>
              </a:ext>
            </a:extLst>
          </p:cNvPr>
          <p:cNvCxnSpPr>
            <a:cxnSpLocks/>
            <a:stCxn id="27" idx="4"/>
            <a:endCxn id="61" idx="1"/>
          </p:cNvCxnSpPr>
          <p:nvPr/>
        </p:nvCxnSpPr>
        <p:spPr>
          <a:xfrm>
            <a:off x="5066030" y="4173829"/>
            <a:ext cx="804910" cy="1397155"/>
          </a:xfrm>
          <a:prstGeom prst="bentConnector3">
            <a:avLst>
              <a:gd name="adj1" fmla="val 5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6AB403E7-48C0-46E3-3D73-C27FCB39AC34}"/>
              </a:ext>
            </a:extLst>
          </p:cNvPr>
          <p:cNvCxnSpPr>
            <a:cxnSpLocks/>
            <a:stCxn id="63" idx="3"/>
            <a:endCxn id="28" idx="2"/>
          </p:cNvCxnSpPr>
          <p:nvPr/>
        </p:nvCxnSpPr>
        <p:spPr>
          <a:xfrm>
            <a:off x="2852168" y="3579452"/>
            <a:ext cx="1161422" cy="741608"/>
          </a:xfrm>
          <a:prstGeom prst="bentConnector3">
            <a:avLst>
              <a:gd name="adj1" fmla="val 5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030E7C7F-1766-7291-9446-76DEFA7ABE8C}"/>
              </a:ext>
            </a:extLst>
          </p:cNvPr>
          <p:cNvCxnSpPr>
            <a:cxnSpLocks/>
            <a:stCxn id="117" idx="3"/>
          </p:cNvCxnSpPr>
          <p:nvPr/>
        </p:nvCxnSpPr>
        <p:spPr>
          <a:xfrm>
            <a:off x="7566917" y="2748073"/>
            <a:ext cx="881198" cy="1420206"/>
          </a:xfrm>
          <a:prstGeom prst="bentConnector3">
            <a:avLst>
              <a:gd name="adj1" fmla="val 5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A14EC47A-49EC-C6D8-D870-C223A2CE95BA}"/>
              </a:ext>
            </a:extLst>
          </p:cNvPr>
          <p:cNvCxnSpPr>
            <a:cxnSpLocks/>
            <a:stCxn id="61" idx="3"/>
          </p:cNvCxnSpPr>
          <p:nvPr/>
        </p:nvCxnSpPr>
        <p:spPr>
          <a:xfrm flipV="1">
            <a:off x="7566917" y="4168279"/>
            <a:ext cx="881198" cy="1402705"/>
          </a:xfrm>
          <a:prstGeom prst="bentConnector3">
            <a:avLst>
              <a:gd name="adj1" fmla="val 5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3A119E0-19A9-3473-8F52-BF6A24F2A654}"/>
              </a:ext>
            </a:extLst>
          </p:cNvPr>
          <p:cNvCxnSpPr>
            <a:cxnSpLocks/>
            <a:stCxn id="5" idx="3"/>
          </p:cNvCxnSpPr>
          <p:nvPr/>
        </p:nvCxnSpPr>
        <p:spPr>
          <a:xfrm flipV="1">
            <a:off x="7566917" y="4168279"/>
            <a:ext cx="881198" cy="9360"/>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588F45B5-1D9A-6E2F-85C5-54004DF7C6D8}"/>
              </a:ext>
            </a:extLst>
          </p:cNvPr>
          <p:cNvSpPr txBox="1"/>
          <p:nvPr/>
        </p:nvSpPr>
        <p:spPr>
          <a:xfrm>
            <a:off x="9726046" y="3825214"/>
            <a:ext cx="1697644" cy="6858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nchorCtr="0">
            <a:normAutofit/>
          </a:bodyPr>
          <a:lstStyle/>
          <a:p>
            <a:pPr algn="ctr"/>
            <a:r>
              <a:rPr lang="en-US" sz="1400"/>
              <a:t>Accuracy Testing</a:t>
            </a:r>
          </a:p>
        </p:txBody>
      </p:sp>
      <p:cxnSp>
        <p:nvCxnSpPr>
          <p:cNvPr id="109" name="Straight Arrow Connector 108">
            <a:extLst>
              <a:ext uri="{FF2B5EF4-FFF2-40B4-BE49-F238E27FC236}">
                <a16:creationId xmlns:a16="http://schemas.microsoft.com/office/drawing/2014/main" id="{6807D499-B817-7C96-4CF3-1154EA096527}"/>
              </a:ext>
            </a:extLst>
          </p:cNvPr>
          <p:cNvCxnSpPr>
            <a:cxnSpLocks/>
            <a:endCxn id="108" idx="1"/>
          </p:cNvCxnSpPr>
          <p:nvPr/>
        </p:nvCxnSpPr>
        <p:spPr>
          <a:xfrm flipV="1">
            <a:off x="9203671" y="4168114"/>
            <a:ext cx="522375" cy="165"/>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4C0190E0-AB29-2FFF-25BF-4817C6815F41}"/>
              </a:ext>
            </a:extLst>
          </p:cNvPr>
          <p:cNvGrpSpPr/>
          <p:nvPr/>
        </p:nvGrpSpPr>
        <p:grpSpPr>
          <a:xfrm>
            <a:off x="10048648" y="4994799"/>
            <a:ext cx="1052440" cy="878751"/>
            <a:chOff x="10107311" y="4973849"/>
            <a:chExt cx="1052440" cy="878751"/>
          </a:xfrm>
        </p:grpSpPr>
        <p:sp>
          <p:nvSpPr>
            <p:cNvPr id="124" name="Flowchart: Magnetic Disk 1">
              <a:extLst>
                <a:ext uri="{FF2B5EF4-FFF2-40B4-BE49-F238E27FC236}">
                  <a16:creationId xmlns:a16="http://schemas.microsoft.com/office/drawing/2014/main" id="{403D58E7-7FFC-8E9A-2355-DAFD616383B6}"/>
                </a:ext>
              </a:extLst>
            </p:cNvPr>
            <p:cNvSpPr>
              <a:spLocks noChangeAspect="1"/>
            </p:cNvSpPr>
            <p:nvPr/>
          </p:nvSpPr>
          <p:spPr>
            <a:xfrm>
              <a:off x="10267140" y="4973849"/>
              <a:ext cx="892611" cy="731520"/>
            </a:xfrm>
            <a:prstGeom prst="flowChartMagneticDisk">
              <a:avLst/>
            </a:prstGeom>
            <a:gradFill>
              <a:gsLst>
                <a:gs pos="0">
                  <a:schemeClr val="accent2">
                    <a:lumMod val="110000"/>
                    <a:satMod val="105000"/>
                    <a:tint val="67000"/>
                  </a:schemeClr>
                </a:gs>
                <a:gs pos="50000">
                  <a:srgbClr val="85C5A7"/>
                </a:gs>
                <a:gs pos="100000">
                  <a:srgbClr val="4CAE82"/>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126" name="Flowchart: Magnetic Disk 1">
              <a:extLst>
                <a:ext uri="{FF2B5EF4-FFF2-40B4-BE49-F238E27FC236}">
                  <a16:creationId xmlns:a16="http://schemas.microsoft.com/office/drawing/2014/main" id="{579A3C35-19A2-7951-1814-BA4A2A70CDB5}"/>
                </a:ext>
              </a:extLst>
            </p:cNvPr>
            <p:cNvSpPr>
              <a:spLocks noChangeAspect="1"/>
            </p:cNvSpPr>
            <p:nvPr/>
          </p:nvSpPr>
          <p:spPr>
            <a:xfrm>
              <a:off x="10107311" y="5121080"/>
              <a:ext cx="892611" cy="731520"/>
            </a:xfrm>
            <a:prstGeom prst="flowChartMagneticDisk">
              <a:avLst/>
            </a:prstGeom>
            <a:gradFill>
              <a:gsLst>
                <a:gs pos="0">
                  <a:schemeClr val="accent2">
                    <a:lumMod val="110000"/>
                    <a:satMod val="105000"/>
                    <a:tint val="67000"/>
                  </a:schemeClr>
                </a:gs>
                <a:gs pos="50000">
                  <a:srgbClr val="85C5A7"/>
                </a:gs>
                <a:gs pos="100000">
                  <a:srgbClr val="4CAE82"/>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grpSp>
      <p:sp>
        <p:nvSpPr>
          <p:cNvPr id="128" name="TextBox 127">
            <a:extLst>
              <a:ext uri="{FF2B5EF4-FFF2-40B4-BE49-F238E27FC236}">
                <a16:creationId xmlns:a16="http://schemas.microsoft.com/office/drawing/2014/main" id="{94D0E915-541A-B2F5-2EFA-E4CD9507D696}"/>
              </a:ext>
            </a:extLst>
          </p:cNvPr>
          <p:cNvSpPr txBox="1"/>
          <p:nvPr/>
        </p:nvSpPr>
        <p:spPr>
          <a:xfrm>
            <a:off x="10016574" y="5941984"/>
            <a:ext cx="1116588" cy="461665"/>
          </a:xfrm>
          <a:prstGeom prst="rect">
            <a:avLst/>
          </a:prstGeom>
          <a:noFill/>
        </p:spPr>
        <p:txBody>
          <a:bodyPr wrap="none" rtlCol="0">
            <a:spAutoFit/>
          </a:bodyPr>
          <a:lstStyle/>
          <a:p>
            <a:pPr algn="ctr"/>
            <a:r>
              <a:rPr lang="en-US" sz="1200"/>
              <a:t>Internal</a:t>
            </a:r>
          </a:p>
          <a:p>
            <a:pPr algn="ctr"/>
            <a:r>
              <a:rPr lang="en-US" sz="1200"/>
              <a:t>Test Datasets</a:t>
            </a:r>
          </a:p>
        </p:txBody>
      </p:sp>
      <p:cxnSp>
        <p:nvCxnSpPr>
          <p:cNvPr id="129" name="Connector: Elbow 128">
            <a:extLst>
              <a:ext uri="{FF2B5EF4-FFF2-40B4-BE49-F238E27FC236}">
                <a16:creationId xmlns:a16="http://schemas.microsoft.com/office/drawing/2014/main" id="{94A4C824-EE9C-03FC-6253-0AEE1F37A48A}"/>
              </a:ext>
            </a:extLst>
          </p:cNvPr>
          <p:cNvCxnSpPr>
            <a:cxnSpLocks/>
            <a:stCxn id="63" idx="2"/>
            <a:endCxn id="128" idx="1"/>
          </p:cNvCxnSpPr>
          <p:nvPr/>
        </p:nvCxnSpPr>
        <p:spPr>
          <a:xfrm rot="16200000" flipH="1">
            <a:off x="5060591" y="1216833"/>
            <a:ext cx="1962369" cy="7949597"/>
          </a:xfrm>
          <a:prstGeom prst="bentConnector2">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7" name="Flowchart: Magnetic Disk 1">
            <a:extLst>
              <a:ext uri="{FF2B5EF4-FFF2-40B4-BE49-F238E27FC236}">
                <a16:creationId xmlns:a16="http://schemas.microsoft.com/office/drawing/2014/main" id="{BBA5AB05-AF87-72AD-91CA-193C97006E40}"/>
              </a:ext>
            </a:extLst>
          </p:cNvPr>
          <p:cNvSpPr>
            <a:spLocks noChangeAspect="1"/>
          </p:cNvSpPr>
          <p:nvPr/>
        </p:nvSpPr>
        <p:spPr>
          <a:xfrm>
            <a:off x="10208477" y="2172981"/>
            <a:ext cx="892611" cy="731520"/>
          </a:xfrm>
          <a:prstGeom prst="flowChartMagneticDisk">
            <a:avLst/>
          </a:prstGeom>
          <a:gradFill>
            <a:gsLst>
              <a:gs pos="0">
                <a:schemeClr val="accent2">
                  <a:lumMod val="110000"/>
                  <a:satMod val="105000"/>
                  <a:tint val="67000"/>
                </a:schemeClr>
              </a:gs>
              <a:gs pos="50000">
                <a:srgbClr val="85C5A7"/>
              </a:gs>
              <a:gs pos="100000">
                <a:srgbClr val="4CAE82"/>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138" name="Flowchart: Magnetic Disk 1">
            <a:extLst>
              <a:ext uri="{FF2B5EF4-FFF2-40B4-BE49-F238E27FC236}">
                <a16:creationId xmlns:a16="http://schemas.microsoft.com/office/drawing/2014/main" id="{E8688945-A871-53AB-2AFA-62A2FF70897A}"/>
              </a:ext>
            </a:extLst>
          </p:cNvPr>
          <p:cNvSpPr>
            <a:spLocks noChangeAspect="1"/>
          </p:cNvSpPr>
          <p:nvPr/>
        </p:nvSpPr>
        <p:spPr>
          <a:xfrm>
            <a:off x="10048648" y="2320212"/>
            <a:ext cx="892611" cy="731520"/>
          </a:xfrm>
          <a:prstGeom prst="flowChartMagneticDisk">
            <a:avLst/>
          </a:prstGeom>
          <a:gradFill>
            <a:gsLst>
              <a:gs pos="0">
                <a:schemeClr val="accent2">
                  <a:lumMod val="110000"/>
                  <a:satMod val="105000"/>
                  <a:tint val="67000"/>
                </a:schemeClr>
              </a:gs>
              <a:gs pos="50000">
                <a:srgbClr val="85C5A7"/>
              </a:gs>
              <a:gs pos="100000">
                <a:srgbClr val="4CAE82"/>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a:t>MMLU</a:t>
            </a:r>
          </a:p>
          <a:p>
            <a:pPr algn="ctr"/>
            <a:r>
              <a:rPr lang="en-US" sz="1000" err="1"/>
              <a:t>HumanEval</a:t>
            </a:r>
            <a:endParaRPr lang="en-US" sz="1400"/>
          </a:p>
        </p:txBody>
      </p:sp>
      <p:sp>
        <p:nvSpPr>
          <p:cNvPr id="139" name="TextBox 138">
            <a:extLst>
              <a:ext uri="{FF2B5EF4-FFF2-40B4-BE49-F238E27FC236}">
                <a16:creationId xmlns:a16="http://schemas.microsoft.com/office/drawing/2014/main" id="{AA72EBA6-E916-21F1-E7A6-F93E9B93CF05}"/>
              </a:ext>
            </a:extLst>
          </p:cNvPr>
          <p:cNvSpPr txBox="1"/>
          <p:nvPr/>
        </p:nvSpPr>
        <p:spPr>
          <a:xfrm>
            <a:off x="9748362" y="1680234"/>
            <a:ext cx="1653017" cy="461665"/>
          </a:xfrm>
          <a:prstGeom prst="rect">
            <a:avLst/>
          </a:prstGeom>
          <a:noFill/>
        </p:spPr>
        <p:txBody>
          <a:bodyPr wrap="none" rtlCol="0">
            <a:spAutoFit/>
          </a:bodyPr>
          <a:lstStyle/>
          <a:p>
            <a:pPr algn="ctr"/>
            <a:r>
              <a:rPr lang="en-US" sz="1200"/>
              <a:t>Public</a:t>
            </a:r>
            <a:br>
              <a:rPr lang="en-US" sz="1200"/>
            </a:br>
            <a:r>
              <a:rPr lang="en-US" sz="1200"/>
              <a:t>Benchmark Datasets</a:t>
            </a:r>
          </a:p>
        </p:txBody>
      </p:sp>
      <p:cxnSp>
        <p:nvCxnSpPr>
          <p:cNvPr id="146" name="Straight Arrow Connector 145">
            <a:extLst>
              <a:ext uri="{FF2B5EF4-FFF2-40B4-BE49-F238E27FC236}">
                <a16:creationId xmlns:a16="http://schemas.microsoft.com/office/drawing/2014/main" id="{40478328-036D-061A-99EC-66258352BBCB}"/>
              </a:ext>
            </a:extLst>
          </p:cNvPr>
          <p:cNvCxnSpPr>
            <a:cxnSpLocks/>
            <a:endCxn id="108" idx="2"/>
          </p:cNvCxnSpPr>
          <p:nvPr/>
        </p:nvCxnSpPr>
        <p:spPr>
          <a:xfrm flipV="1">
            <a:off x="10574868" y="4511014"/>
            <a:ext cx="0" cy="419431"/>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180A6A0C-2FE3-8B29-E85E-4FD3DACA81A9}"/>
              </a:ext>
            </a:extLst>
          </p:cNvPr>
          <p:cNvCxnSpPr>
            <a:cxnSpLocks/>
            <a:endCxn id="108" idx="0"/>
          </p:cNvCxnSpPr>
          <p:nvPr/>
        </p:nvCxnSpPr>
        <p:spPr>
          <a:xfrm>
            <a:off x="10574868" y="3120166"/>
            <a:ext cx="0" cy="705048"/>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0FFD8BB2-2846-716F-704B-10D903A29C68}"/>
              </a:ext>
            </a:extLst>
          </p:cNvPr>
          <p:cNvSpPr txBox="1"/>
          <p:nvPr/>
        </p:nvSpPr>
        <p:spPr>
          <a:xfrm>
            <a:off x="10280268" y="2737602"/>
            <a:ext cx="389850" cy="338554"/>
          </a:xfrm>
          <a:prstGeom prst="rect">
            <a:avLst/>
          </a:prstGeom>
          <a:noFill/>
        </p:spPr>
        <p:txBody>
          <a:bodyPr wrap="none" rtlCol="0">
            <a:spAutoFit/>
          </a:bodyPr>
          <a:lstStyle/>
          <a:p>
            <a:pPr algn="ctr"/>
            <a:r>
              <a:rPr lang="en-US" sz="1600"/>
              <a:t>…</a:t>
            </a:r>
          </a:p>
        </p:txBody>
      </p:sp>
      <p:pic>
        <p:nvPicPr>
          <p:cNvPr id="3" name="Picture 2" descr="OpenAI, ChatGPT Logo Icon 22227364 PNG">
            <a:extLst>
              <a:ext uri="{FF2B5EF4-FFF2-40B4-BE49-F238E27FC236}">
                <a16:creationId xmlns:a16="http://schemas.microsoft.com/office/drawing/2014/main" id="{A0555077-63F6-A4B0-3DCF-CC5C5821B3D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8448115" y="3796198"/>
            <a:ext cx="743832" cy="743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315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lowchart: Magnetic Disk 1">
            <a:extLst>
              <a:ext uri="{FF2B5EF4-FFF2-40B4-BE49-F238E27FC236}">
                <a16:creationId xmlns:a16="http://schemas.microsoft.com/office/drawing/2014/main" id="{86721014-E1D7-2FFA-5417-1D1BDDB644C2}"/>
              </a:ext>
            </a:extLst>
          </p:cNvPr>
          <p:cNvSpPr>
            <a:spLocks noChangeAspect="1"/>
          </p:cNvSpPr>
          <p:nvPr/>
        </p:nvSpPr>
        <p:spPr>
          <a:xfrm>
            <a:off x="7964955" y="3714495"/>
            <a:ext cx="892611" cy="731520"/>
          </a:xfrm>
          <a:prstGeom prst="flowChartMagneticDisk">
            <a:avLst/>
          </a:prstGeom>
          <a:solidFill>
            <a:srgbClr val="FF8E8E"/>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a:extLst>
              <a:ext uri="{FF2B5EF4-FFF2-40B4-BE49-F238E27FC236}">
                <a16:creationId xmlns:a16="http://schemas.microsoft.com/office/drawing/2014/main" id="{BD95062C-6D52-CE8E-FD81-B3F6903E7DB6}"/>
              </a:ext>
            </a:extLst>
          </p:cNvPr>
          <p:cNvSpPr>
            <a:spLocks noGrp="1"/>
          </p:cNvSpPr>
          <p:nvPr>
            <p:ph type="title"/>
          </p:nvPr>
        </p:nvSpPr>
        <p:spPr/>
        <p:txBody>
          <a:bodyPr/>
          <a:lstStyle/>
          <a:p>
            <a:r>
              <a:rPr lang="en-US"/>
              <a:t>Retrieval Augmented Generation</a:t>
            </a:r>
          </a:p>
        </p:txBody>
      </p:sp>
      <p:sp>
        <p:nvSpPr>
          <p:cNvPr id="10" name="TextBox 9">
            <a:extLst>
              <a:ext uri="{FF2B5EF4-FFF2-40B4-BE49-F238E27FC236}">
                <a16:creationId xmlns:a16="http://schemas.microsoft.com/office/drawing/2014/main" id="{B51FED9F-C6D9-B725-AD0C-864A0C93B434}"/>
              </a:ext>
            </a:extLst>
          </p:cNvPr>
          <p:cNvSpPr txBox="1"/>
          <p:nvPr/>
        </p:nvSpPr>
        <p:spPr>
          <a:xfrm>
            <a:off x="7697042" y="4646458"/>
            <a:ext cx="1169035" cy="430887"/>
          </a:xfrm>
          <a:prstGeom prst="rect">
            <a:avLst/>
          </a:prstGeom>
          <a:noFill/>
        </p:spPr>
        <p:txBody>
          <a:bodyPr wrap="square" rtlCol="0">
            <a:spAutoFit/>
          </a:bodyPr>
          <a:lstStyle/>
          <a:p>
            <a:pPr algn="ctr"/>
            <a:r>
              <a:rPr lang="en-US" sz="1100"/>
              <a:t>Cadence</a:t>
            </a:r>
            <a:br>
              <a:rPr lang="en-US" sz="1100"/>
            </a:br>
            <a:r>
              <a:rPr lang="en-US" sz="1100"/>
              <a:t>Vector DBs</a:t>
            </a:r>
          </a:p>
        </p:txBody>
      </p:sp>
      <p:sp>
        <p:nvSpPr>
          <p:cNvPr id="13" name="Flowchart: Magnetic Disk 1">
            <a:extLst>
              <a:ext uri="{FF2B5EF4-FFF2-40B4-BE49-F238E27FC236}">
                <a16:creationId xmlns:a16="http://schemas.microsoft.com/office/drawing/2014/main" id="{80F5858A-2D06-B00F-2F8C-05C8B3EDD497}"/>
              </a:ext>
            </a:extLst>
          </p:cNvPr>
          <p:cNvSpPr>
            <a:spLocks noChangeAspect="1"/>
          </p:cNvSpPr>
          <p:nvPr/>
        </p:nvSpPr>
        <p:spPr>
          <a:xfrm>
            <a:off x="7805126" y="3861726"/>
            <a:ext cx="892611" cy="731520"/>
          </a:xfrm>
          <a:prstGeom prst="flowChartMagneticDisk">
            <a:avLst/>
          </a:prstGeom>
          <a:solidFill>
            <a:srgbClr val="FF8E8E"/>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Rectangle: Rounded Corners 13">
            <a:extLst>
              <a:ext uri="{FF2B5EF4-FFF2-40B4-BE49-F238E27FC236}">
                <a16:creationId xmlns:a16="http://schemas.microsoft.com/office/drawing/2014/main" id="{28035FB8-7CB8-5D43-D13E-E85C9CA48AE1}"/>
              </a:ext>
            </a:extLst>
          </p:cNvPr>
          <p:cNvSpPr>
            <a:spLocks noChangeAspect="1"/>
          </p:cNvSpPr>
          <p:nvPr/>
        </p:nvSpPr>
        <p:spPr>
          <a:xfrm>
            <a:off x="868030" y="3596490"/>
            <a:ext cx="3229837" cy="1261993"/>
          </a:xfrm>
          <a:prstGeom prst="roundRect">
            <a:avLst/>
          </a:prstGeom>
          <a:ln/>
        </p:spPr>
        <p:style>
          <a:lnRef idx="1">
            <a:schemeClr val="accent6"/>
          </a:lnRef>
          <a:fillRef idx="2">
            <a:schemeClr val="accent6"/>
          </a:fillRef>
          <a:effectRef idx="1">
            <a:schemeClr val="accent6"/>
          </a:effectRef>
          <a:fontRef idx="minor">
            <a:schemeClr val="dk1"/>
          </a:fontRef>
        </p:style>
        <p:txBody>
          <a:bodyPr lIns="45720" tIns="91440" rtlCol="0" anchor="t"/>
          <a:lstStyle/>
          <a:p>
            <a:pPr algn="ctr">
              <a:spcAft>
                <a:spcPts val="400"/>
              </a:spcAft>
            </a:pPr>
            <a:r>
              <a:rPr lang="en-US" sz="1600"/>
              <a:t>Virtuoso Domain Knowledge</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CAA5EB89-0F45-6A30-5A98-F0D342577C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8554" y="4146306"/>
            <a:ext cx="559563" cy="559563"/>
          </a:xfrm>
          <a:prstGeom prst="rect">
            <a:avLst/>
          </a:prstGeom>
        </p:spPr>
      </p:pic>
      <p:pic>
        <p:nvPicPr>
          <p:cNvPr id="38" name="Picture 37" descr="A black background with a black square&#10;&#10;Description automatically generated with medium confidence">
            <a:extLst>
              <a:ext uri="{FF2B5EF4-FFF2-40B4-BE49-F238E27FC236}">
                <a16:creationId xmlns:a16="http://schemas.microsoft.com/office/drawing/2014/main" id="{054DF2DD-63DA-F20A-ED69-AB951ADAEB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0944" y="4146306"/>
            <a:ext cx="559563" cy="559563"/>
          </a:xfrm>
          <a:prstGeom prst="rect">
            <a:avLst/>
          </a:prstGeom>
        </p:spPr>
      </p:pic>
      <p:grpSp>
        <p:nvGrpSpPr>
          <p:cNvPr id="151" name="Group 150">
            <a:extLst>
              <a:ext uri="{FF2B5EF4-FFF2-40B4-BE49-F238E27FC236}">
                <a16:creationId xmlns:a16="http://schemas.microsoft.com/office/drawing/2014/main" id="{A309F987-D1A6-B2E0-68AA-38DF28CCBFF3}"/>
              </a:ext>
            </a:extLst>
          </p:cNvPr>
          <p:cNvGrpSpPr/>
          <p:nvPr/>
        </p:nvGrpSpPr>
        <p:grpSpPr>
          <a:xfrm>
            <a:off x="2506164" y="4146306"/>
            <a:ext cx="575462" cy="592651"/>
            <a:chOff x="2506164" y="4146306"/>
            <a:chExt cx="575462" cy="592651"/>
          </a:xfrm>
        </p:grpSpPr>
        <p:sp>
          <p:nvSpPr>
            <p:cNvPr id="41" name="Rectangle 40">
              <a:extLst>
                <a:ext uri="{FF2B5EF4-FFF2-40B4-BE49-F238E27FC236}">
                  <a16:creationId xmlns:a16="http://schemas.microsoft.com/office/drawing/2014/main" id="{064F1105-07BE-158C-8B4C-A8C80EAD354E}"/>
                </a:ext>
              </a:extLst>
            </p:cNvPr>
            <p:cNvSpPr/>
            <p:nvPr/>
          </p:nvSpPr>
          <p:spPr>
            <a:xfrm>
              <a:off x="2606869" y="4540704"/>
              <a:ext cx="371475" cy="164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A black outline of a paper&#10;&#10;Description automatically generated">
              <a:extLst>
                <a:ext uri="{FF2B5EF4-FFF2-40B4-BE49-F238E27FC236}">
                  <a16:creationId xmlns:a16="http://schemas.microsoft.com/office/drawing/2014/main" id="{15F239A4-6BCF-9B6C-0873-F49191E4DE7F}"/>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6164" y="4146306"/>
              <a:ext cx="575462" cy="575462"/>
            </a:xfrm>
            <a:prstGeom prst="rect">
              <a:avLst/>
            </a:prstGeom>
          </p:spPr>
        </p:pic>
        <p:sp>
          <p:nvSpPr>
            <p:cNvPr id="32" name="TextBox 31">
              <a:extLst>
                <a:ext uri="{FF2B5EF4-FFF2-40B4-BE49-F238E27FC236}">
                  <a16:creationId xmlns:a16="http://schemas.microsoft.com/office/drawing/2014/main" id="{C9874743-9CF9-C389-331D-7706E6AE0A84}"/>
                </a:ext>
              </a:extLst>
            </p:cNvPr>
            <p:cNvSpPr txBox="1"/>
            <p:nvPr/>
          </p:nvSpPr>
          <p:spPr>
            <a:xfrm>
              <a:off x="2530951" y="4500430"/>
              <a:ext cx="535724" cy="238527"/>
            </a:xfrm>
            <a:prstGeom prst="rect">
              <a:avLst/>
            </a:prstGeom>
            <a:noFill/>
          </p:spPr>
          <p:txBody>
            <a:bodyPr wrap="none" rtlCol="0">
              <a:spAutoFit/>
            </a:bodyPr>
            <a:lstStyle/>
            <a:p>
              <a:r>
                <a:rPr lang="en-US" sz="950" b="1">
                  <a:solidFill>
                    <a:srgbClr val="FF8484"/>
                  </a:solidFill>
                </a:rPr>
                <a:t>SKILL</a:t>
              </a:r>
            </a:p>
          </p:txBody>
        </p:sp>
      </p:grpSp>
      <p:grpSp>
        <p:nvGrpSpPr>
          <p:cNvPr id="150" name="Group 149">
            <a:extLst>
              <a:ext uri="{FF2B5EF4-FFF2-40B4-BE49-F238E27FC236}">
                <a16:creationId xmlns:a16="http://schemas.microsoft.com/office/drawing/2014/main" id="{8248A4F9-121E-74EE-303E-48ED37222173}"/>
              </a:ext>
            </a:extLst>
          </p:cNvPr>
          <p:cNvGrpSpPr/>
          <p:nvPr/>
        </p:nvGrpSpPr>
        <p:grpSpPr>
          <a:xfrm>
            <a:off x="3169673" y="4146306"/>
            <a:ext cx="575462" cy="592651"/>
            <a:chOff x="3169673" y="4146306"/>
            <a:chExt cx="575462" cy="592651"/>
          </a:xfrm>
        </p:grpSpPr>
        <p:sp>
          <p:nvSpPr>
            <p:cNvPr id="44" name="Rectangle 43">
              <a:extLst>
                <a:ext uri="{FF2B5EF4-FFF2-40B4-BE49-F238E27FC236}">
                  <a16:creationId xmlns:a16="http://schemas.microsoft.com/office/drawing/2014/main" id="{5BB42568-9FBC-1BBD-ACE8-A51252AF8769}"/>
                </a:ext>
              </a:extLst>
            </p:cNvPr>
            <p:cNvSpPr/>
            <p:nvPr/>
          </p:nvSpPr>
          <p:spPr>
            <a:xfrm>
              <a:off x="3270378" y="4540704"/>
              <a:ext cx="371475" cy="164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A black outline of a paper&#10;&#10;Description automatically generated">
              <a:extLst>
                <a:ext uri="{FF2B5EF4-FFF2-40B4-BE49-F238E27FC236}">
                  <a16:creationId xmlns:a16="http://schemas.microsoft.com/office/drawing/2014/main" id="{A5CD0803-F05E-CA5E-C07D-C8E1D5EDB096}"/>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9673" y="4146306"/>
              <a:ext cx="575462" cy="575462"/>
            </a:xfrm>
            <a:prstGeom prst="rect">
              <a:avLst/>
            </a:prstGeom>
          </p:spPr>
        </p:pic>
        <p:sp>
          <p:nvSpPr>
            <p:cNvPr id="46" name="TextBox 45">
              <a:extLst>
                <a:ext uri="{FF2B5EF4-FFF2-40B4-BE49-F238E27FC236}">
                  <a16:creationId xmlns:a16="http://schemas.microsoft.com/office/drawing/2014/main" id="{7DE816C3-0874-35AC-9FE6-65E7D287C0D0}"/>
                </a:ext>
              </a:extLst>
            </p:cNvPr>
            <p:cNvSpPr txBox="1"/>
            <p:nvPr/>
          </p:nvSpPr>
          <p:spPr>
            <a:xfrm>
              <a:off x="3237327" y="4500430"/>
              <a:ext cx="413896" cy="238527"/>
            </a:xfrm>
            <a:prstGeom prst="rect">
              <a:avLst/>
            </a:prstGeom>
            <a:noFill/>
          </p:spPr>
          <p:txBody>
            <a:bodyPr wrap="none" rtlCol="0">
              <a:spAutoFit/>
            </a:bodyPr>
            <a:lstStyle/>
            <a:p>
              <a:r>
                <a:rPr lang="en-US" sz="950" b="1">
                  <a:solidFill>
                    <a:srgbClr val="FF8484"/>
                  </a:solidFill>
                </a:rPr>
                <a:t>TXT</a:t>
              </a:r>
            </a:p>
          </p:txBody>
        </p:sp>
      </p:grpSp>
      <p:sp>
        <p:nvSpPr>
          <p:cNvPr id="50" name="Rectangle: Rounded Corners 49">
            <a:extLst>
              <a:ext uri="{FF2B5EF4-FFF2-40B4-BE49-F238E27FC236}">
                <a16:creationId xmlns:a16="http://schemas.microsoft.com/office/drawing/2014/main" id="{1CFFD863-1D5B-BDFA-5080-3B765F940413}"/>
              </a:ext>
            </a:extLst>
          </p:cNvPr>
          <p:cNvSpPr>
            <a:spLocks noChangeAspect="1"/>
          </p:cNvSpPr>
          <p:nvPr/>
        </p:nvSpPr>
        <p:spPr>
          <a:xfrm>
            <a:off x="868029" y="5095583"/>
            <a:ext cx="3229837" cy="1261993"/>
          </a:xfrm>
          <a:prstGeom prst="roundRect">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lIns="45720" tIns="91440" rtlCol="0" anchor="t"/>
          <a:lstStyle/>
          <a:p>
            <a:pPr algn="ctr">
              <a:spcAft>
                <a:spcPts val="400"/>
              </a:spcAft>
            </a:pPr>
            <a:r>
              <a:rPr lang="en-US" sz="1600"/>
              <a:t>Customer Domain Knowledge</a:t>
            </a:r>
          </a:p>
        </p:txBody>
      </p:sp>
      <p:pic>
        <p:nvPicPr>
          <p:cNvPr id="51" name="Picture 50" descr="A black background with a black square&#10;&#10;Description automatically generated with medium confidence">
            <a:extLst>
              <a:ext uri="{FF2B5EF4-FFF2-40B4-BE49-F238E27FC236}">
                <a16:creationId xmlns:a16="http://schemas.microsoft.com/office/drawing/2014/main" id="{8A4DE6B2-B220-0B86-79F9-F8AD0A56DF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8553" y="5642897"/>
            <a:ext cx="559563" cy="559563"/>
          </a:xfrm>
          <a:prstGeom prst="rect">
            <a:avLst/>
          </a:prstGeom>
          <a:solidFill>
            <a:srgbClr val="89BDE8"/>
          </a:solidFill>
        </p:spPr>
      </p:pic>
      <p:pic>
        <p:nvPicPr>
          <p:cNvPr id="52" name="Picture 51" descr="A black background with a black square&#10;&#10;Description automatically generated with medium confidence">
            <a:extLst>
              <a:ext uri="{FF2B5EF4-FFF2-40B4-BE49-F238E27FC236}">
                <a16:creationId xmlns:a16="http://schemas.microsoft.com/office/drawing/2014/main" id="{D681DEB0-A1F7-BA8E-D8D9-1AEC010E8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0943" y="5642897"/>
            <a:ext cx="559563" cy="559563"/>
          </a:xfrm>
          <a:prstGeom prst="rect">
            <a:avLst/>
          </a:prstGeom>
          <a:solidFill>
            <a:srgbClr val="89BDE8"/>
          </a:solidFill>
        </p:spPr>
      </p:pic>
      <p:grpSp>
        <p:nvGrpSpPr>
          <p:cNvPr id="153" name="Group 152">
            <a:extLst>
              <a:ext uri="{FF2B5EF4-FFF2-40B4-BE49-F238E27FC236}">
                <a16:creationId xmlns:a16="http://schemas.microsoft.com/office/drawing/2014/main" id="{F5405A38-2F16-228A-9217-A62E9904CB91}"/>
              </a:ext>
            </a:extLst>
          </p:cNvPr>
          <p:cNvGrpSpPr/>
          <p:nvPr/>
        </p:nvGrpSpPr>
        <p:grpSpPr>
          <a:xfrm>
            <a:off x="2506163" y="5642897"/>
            <a:ext cx="575462" cy="592651"/>
            <a:chOff x="2506163" y="5642897"/>
            <a:chExt cx="575462" cy="592651"/>
          </a:xfrm>
        </p:grpSpPr>
        <p:pic>
          <p:nvPicPr>
            <p:cNvPr id="59" name="Picture 58" descr="A black outline of a paper&#10;&#10;Description automatically generated">
              <a:extLst>
                <a:ext uri="{FF2B5EF4-FFF2-40B4-BE49-F238E27FC236}">
                  <a16:creationId xmlns:a16="http://schemas.microsoft.com/office/drawing/2014/main" id="{064CD951-9F13-8053-DF47-EBD782D44069}"/>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6163" y="5642897"/>
              <a:ext cx="575462" cy="575462"/>
            </a:xfrm>
            <a:prstGeom prst="rect">
              <a:avLst/>
            </a:prstGeom>
            <a:solidFill>
              <a:srgbClr val="89BDE8"/>
            </a:solidFill>
          </p:spPr>
        </p:pic>
        <p:sp>
          <p:nvSpPr>
            <p:cNvPr id="58" name="Rectangle 57">
              <a:extLst>
                <a:ext uri="{FF2B5EF4-FFF2-40B4-BE49-F238E27FC236}">
                  <a16:creationId xmlns:a16="http://schemas.microsoft.com/office/drawing/2014/main" id="{423E74F9-7ABB-0369-EE77-5B813EBC83D7}"/>
                </a:ext>
              </a:extLst>
            </p:cNvPr>
            <p:cNvSpPr/>
            <p:nvPr/>
          </p:nvSpPr>
          <p:spPr>
            <a:xfrm>
              <a:off x="2606868" y="6037295"/>
              <a:ext cx="371475" cy="164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C3D9EDBE-FBBA-9A29-A491-84596DCD815C}"/>
                </a:ext>
              </a:extLst>
            </p:cNvPr>
            <p:cNvSpPr txBox="1"/>
            <p:nvPr/>
          </p:nvSpPr>
          <p:spPr>
            <a:xfrm>
              <a:off x="2530950" y="5997021"/>
              <a:ext cx="535724" cy="238527"/>
            </a:xfrm>
            <a:prstGeom prst="rect">
              <a:avLst/>
            </a:prstGeom>
            <a:noFill/>
          </p:spPr>
          <p:txBody>
            <a:bodyPr wrap="none" rtlCol="0">
              <a:spAutoFit/>
            </a:bodyPr>
            <a:lstStyle/>
            <a:p>
              <a:r>
                <a:rPr lang="en-US" sz="950" b="1">
                  <a:solidFill>
                    <a:srgbClr val="89BDE8"/>
                  </a:solidFill>
                </a:rPr>
                <a:t>SKILL</a:t>
              </a:r>
            </a:p>
          </p:txBody>
        </p:sp>
      </p:grpSp>
      <p:grpSp>
        <p:nvGrpSpPr>
          <p:cNvPr id="152" name="Group 151">
            <a:extLst>
              <a:ext uri="{FF2B5EF4-FFF2-40B4-BE49-F238E27FC236}">
                <a16:creationId xmlns:a16="http://schemas.microsoft.com/office/drawing/2014/main" id="{EE4FF141-267F-B5CF-FEF8-799715C88E17}"/>
              </a:ext>
            </a:extLst>
          </p:cNvPr>
          <p:cNvGrpSpPr/>
          <p:nvPr/>
        </p:nvGrpSpPr>
        <p:grpSpPr>
          <a:xfrm>
            <a:off x="3169672" y="5642897"/>
            <a:ext cx="575462" cy="592651"/>
            <a:chOff x="3169672" y="5642897"/>
            <a:chExt cx="575462" cy="592651"/>
          </a:xfrm>
        </p:grpSpPr>
        <p:pic>
          <p:nvPicPr>
            <p:cNvPr id="56" name="Picture 55" descr="A black outline of a paper&#10;&#10;Description automatically generated">
              <a:extLst>
                <a:ext uri="{FF2B5EF4-FFF2-40B4-BE49-F238E27FC236}">
                  <a16:creationId xmlns:a16="http://schemas.microsoft.com/office/drawing/2014/main" id="{37611236-4F22-B6E1-5549-B9D2F8518D16}"/>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9672" y="5642897"/>
              <a:ext cx="575462" cy="575462"/>
            </a:xfrm>
            <a:prstGeom prst="rect">
              <a:avLst/>
            </a:prstGeom>
            <a:solidFill>
              <a:srgbClr val="89BDE8"/>
            </a:solidFill>
          </p:spPr>
        </p:pic>
        <p:sp>
          <p:nvSpPr>
            <p:cNvPr id="55" name="Rectangle 54">
              <a:extLst>
                <a:ext uri="{FF2B5EF4-FFF2-40B4-BE49-F238E27FC236}">
                  <a16:creationId xmlns:a16="http://schemas.microsoft.com/office/drawing/2014/main" id="{02BAA222-AF4C-71BB-1D9C-7429C42EE01E}"/>
                </a:ext>
              </a:extLst>
            </p:cNvPr>
            <p:cNvSpPr/>
            <p:nvPr/>
          </p:nvSpPr>
          <p:spPr>
            <a:xfrm>
              <a:off x="3270377" y="6037295"/>
              <a:ext cx="371475" cy="164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CC362DB7-1CE2-6F1C-2FEB-7F847B447D38}"/>
                </a:ext>
              </a:extLst>
            </p:cNvPr>
            <p:cNvSpPr txBox="1"/>
            <p:nvPr/>
          </p:nvSpPr>
          <p:spPr>
            <a:xfrm>
              <a:off x="3237326" y="5997021"/>
              <a:ext cx="413896" cy="238527"/>
            </a:xfrm>
            <a:prstGeom prst="rect">
              <a:avLst/>
            </a:prstGeom>
            <a:noFill/>
          </p:spPr>
          <p:txBody>
            <a:bodyPr wrap="square" rtlCol="0">
              <a:spAutoFit/>
            </a:bodyPr>
            <a:lstStyle/>
            <a:p>
              <a:r>
                <a:rPr lang="en-US" sz="950" b="1">
                  <a:solidFill>
                    <a:srgbClr val="89BDE8"/>
                  </a:solidFill>
                </a:rPr>
                <a:t>TXT</a:t>
              </a:r>
            </a:p>
          </p:txBody>
        </p:sp>
      </p:grpSp>
      <p:cxnSp>
        <p:nvCxnSpPr>
          <p:cNvPr id="65" name="Straight Arrow Connector 64">
            <a:extLst>
              <a:ext uri="{FF2B5EF4-FFF2-40B4-BE49-F238E27FC236}">
                <a16:creationId xmlns:a16="http://schemas.microsoft.com/office/drawing/2014/main" id="{8295E069-5F39-AB47-D9A3-13A416F59209}"/>
              </a:ext>
            </a:extLst>
          </p:cNvPr>
          <p:cNvCxnSpPr>
            <a:stCxn id="14" idx="3"/>
            <a:endCxn id="63" idx="1"/>
          </p:cNvCxnSpPr>
          <p:nvPr/>
        </p:nvCxnSpPr>
        <p:spPr>
          <a:xfrm>
            <a:off x="4097867" y="4227487"/>
            <a:ext cx="88163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3FDC808-20F3-3952-B3DC-46DB16A4C2E9}"/>
              </a:ext>
            </a:extLst>
          </p:cNvPr>
          <p:cNvSpPr txBox="1"/>
          <p:nvPr/>
        </p:nvSpPr>
        <p:spPr>
          <a:xfrm>
            <a:off x="4109364" y="3937078"/>
            <a:ext cx="830677" cy="276999"/>
          </a:xfrm>
          <a:prstGeom prst="rect">
            <a:avLst/>
          </a:prstGeom>
          <a:noFill/>
        </p:spPr>
        <p:txBody>
          <a:bodyPr wrap="none" rtlCol="0">
            <a:spAutoFit/>
          </a:bodyPr>
          <a:lstStyle/>
          <a:p>
            <a:r>
              <a:rPr lang="en-US" sz="1200"/>
              <a:t>Chunking</a:t>
            </a:r>
          </a:p>
        </p:txBody>
      </p:sp>
      <p:cxnSp>
        <p:nvCxnSpPr>
          <p:cNvPr id="67" name="Straight Arrow Connector 66">
            <a:extLst>
              <a:ext uri="{FF2B5EF4-FFF2-40B4-BE49-F238E27FC236}">
                <a16:creationId xmlns:a16="http://schemas.microsoft.com/office/drawing/2014/main" id="{B9E65079-3FFB-6C26-09DC-F0D6FE873F4D}"/>
              </a:ext>
            </a:extLst>
          </p:cNvPr>
          <p:cNvCxnSpPr>
            <a:cxnSpLocks/>
            <a:stCxn id="63" idx="3"/>
            <a:endCxn id="13" idx="2"/>
          </p:cNvCxnSpPr>
          <p:nvPr/>
        </p:nvCxnSpPr>
        <p:spPr>
          <a:xfrm flipV="1">
            <a:off x="6549886" y="4227486"/>
            <a:ext cx="125524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54C6DDF-7AEC-8623-1E86-A34659330370}"/>
              </a:ext>
            </a:extLst>
          </p:cNvPr>
          <p:cNvSpPr txBox="1"/>
          <p:nvPr/>
        </p:nvSpPr>
        <p:spPr>
          <a:xfrm>
            <a:off x="6663620" y="3937078"/>
            <a:ext cx="1035861" cy="276999"/>
          </a:xfrm>
          <a:prstGeom prst="rect">
            <a:avLst/>
          </a:prstGeom>
          <a:noFill/>
        </p:spPr>
        <p:txBody>
          <a:bodyPr wrap="none" rtlCol="0">
            <a:spAutoFit/>
          </a:bodyPr>
          <a:lstStyle/>
          <a:p>
            <a:r>
              <a:rPr lang="en-US" sz="1200"/>
              <a:t>Embeddings</a:t>
            </a:r>
          </a:p>
        </p:txBody>
      </p:sp>
      <p:sp>
        <p:nvSpPr>
          <p:cNvPr id="63" name="Rectangle 62">
            <a:extLst>
              <a:ext uri="{FF2B5EF4-FFF2-40B4-BE49-F238E27FC236}">
                <a16:creationId xmlns:a16="http://schemas.microsoft.com/office/drawing/2014/main" id="{1E7B7127-852F-8CF0-1090-913210414A75}"/>
              </a:ext>
            </a:extLst>
          </p:cNvPr>
          <p:cNvSpPr/>
          <p:nvPr/>
        </p:nvSpPr>
        <p:spPr>
          <a:xfrm>
            <a:off x="4979503" y="3596490"/>
            <a:ext cx="1570383" cy="1261993"/>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75" name="Rectangle 74">
            <a:extLst>
              <a:ext uri="{FF2B5EF4-FFF2-40B4-BE49-F238E27FC236}">
                <a16:creationId xmlns:a16="http://schemas.microsoft.com/office/drawing/2014/main" id="{45FD5BC7-219B-4F35-2D03-CD1050BB88DE}"/>
              </a:ext>
            </a:extLst>
          </p:cNvPr>
          <p:cNvSpPr/>
          <p:nvPr/>
        </p:nvSpPr>
        <p:spPr>
          <a:xfrm>
            <a:off x="5204196" y="3929289"/>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6649F15-E321-303C-C655-FDD4365F2D48}"/>
              </a:ext>
            </a:extLst>
          </p:cNvPr>
          <p:cNvSpPr/>
          <p:nvPr/>
        </p:nvSpPr>
        <p:spPr>
          <a:xfrm>
            <a:off x="5204196" y="4228296"/>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8F25931-0922-9AB4-1921-2622933927B8}"/>
              </a:ext>
            </a:extLst>
          </p:cNvPr>
          <p:cNvSpPr/>
          <p:nvPr/>
        </p:nvSpPr>
        <p:spPr>
          <a:xfrm>
            <a:off x="5204196" y="4527304"/>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C6FF2975-ECCC-B7A3-4B37-736E2CCD8020}"/>
              </a:ext>
            </a:extLst>
          </p:cNvPr>
          <p:cNvSpPr txBox="1"/>
          <p:nvPr/>
        </p:nvSpPr>
        <p:spPr>
          <a:xfrm>
            <a:off x="5060333" y="3624390"/>
            <a:ext cx="1446230" cy="276999"/>
          </a:xfrm>
          <a:prstGeom prst="rect">
            <a:avLst/>
          </a:prstGeom>
          <a:noFill/>
        </p:spPr>
        <p:txBody>
          <a:bodyPr wrap="none" rtlCol="0">
            <a:spAutoFit/>
          </a:bodyPr>
          <a:lstStyle/>
          <a:p>
            <a:r>
              <a:rPr lang="en-US" sz="1200"/>
              <a:t>Document Chunks</a:t>
            </a:r>
          </a:p>
        </p:txBody>
      </p:sp>
      <p:sp>
        <p:nvSpPr>
          <p:cNvPr id="80" name="Flowchart: Magnetic Disk 1">
            <a:extLst>
              <a:ext uri="{FF2B5EF4-FFF2-40B4-BE49-F238E27FC236}">
                <a16:creationId xmlns:a16="http://schemas.microsoft.com/office/drawing/2014/main" id="{60E27A4C-6199-4E88-31B5-47E6BB1334B6}"/>
              </a:ext>
            </a:extLst>
          </p:cNvPr>
          <p:cNvSpPr>
            <a:spLocks noChangeAspect="1"/>
          </p:cNvSpPr>
          <p:nvPr/>
        </p:nvSpPr>
        <p:spPr>
          <a:xfrm>
            <a:off x="7936991" y="5216090"/>
            <a:ext cx="892611" cy="731520"/>
          </a:xfrm>
          <a:prstGeom prst="flowChartMagneticDisk">
            <a:avLst/>
          </a:prstGeom>
          <a:solidFill>
            <a:srgbClr val="89BDE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TextBox 80">
            <a:extLst>
              <a:ext uri="{FF2B5EF4-FFF2-40B4-BE49-F238E27FC236}">
                <a16:creationId xmlns:a16="http://schemas.microsoft.com/office/drawing/2014/main" id="{889FD400-75E3-F6EC-8627-B26B4407CD7F}"/>
              </a:ext>
            </a:extLst>
          </p:cNvPr>
          <p:cNvSpPr txBox="1"/>
          <p:nvPr/>
        </p:nvSpPr>
        <p:spPr>
          <a:xfrm>
            <a:off x="7669078" y="6148053"/>
            <a:ext cx="1169035" cy="430887"/>
          </a:xfrm>
          <a:prstGeom prst="rect">
            <a:avLst/>
          </a:prstGeom>
          <a:noFill/>
        </p:spPr>
        <p:txBody>
          <a:bodyPr wrap="square" rtlCol="0">
            <a:spAutoFit/>
          </a:bodyPr>
          <a:lstStyle/>
          <a:p>
            <a:pPr algn="ctr"/>
            <a:r>
              <a:rPr lang="en-US" sz="1100"/>
              <a:t>Customer</a:t>
            </a:r>
            <a:br>
              <a:rPr lang="en-US" sz="1100"/>
            </a:br>
            <a:r>
              <a:rPr lang="en-US" sz="1100"/>
              <a:t>Vector DBs</a:t>
            </a:r>
          </a:p>
        </p:txBody>
      </p:sp>
      <p:sp>
        <p:nvSpPr>
          <p:cNvPr id="82" name="Flowchart: Magnetic Disk 1">
            <a:extLst>
              <a:ext uri="{FF2B5EF4-FFF2-40B4-BE49-F238E27FC236}">
                <a16:creationId xmlns:a16="http://schemas.microsoft.com/office/drawing/2014/main" id="{E762A4DF-DC52-B9C7-9BA2-5312F7EC1E57}"/>
              </a:ext>
            </a:extLst>
          </p:cNvPr>
          <p:cNvSpPr>
            <a:spLocks noChangeAspect="1"/>
          </p:cNvSpPr>
          <p:nvPr/>
        </p:nvSpPr>
        <p:spPr>
          <a:xfrm>
            <a:off x="7777162" y="5360819"/>
            <a:ext cx="892611" cy="731520"/>
          </a:xfrm>
          <a:prstGeom prst="flowChartMagneticDisk">
            <a:avLst/>
          </a:prstGeom>
          <a:solidFill>
            <a:srgbClr val="89BDE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83" name="Straight Arrow Connector 82">
            <a:extLst>
              <a:ext uri="{FF2B5EF4-FFF2-40B4-BE49-F238E27FC236}">
                <a16:creationId xmlns:a16="http://schemas.microsoft.com/office/drawing/2014/main" id="{564EE783-6079-094E-E09F-C4A093153C57}"/>
              </a:ext>
            </a:extLst>
          </p:cNvPr>
          <p:cNvCxnSpPr>
            <a:cxnSpLocks/>
            <a:stCxn id="50" idx="3"/>
            <a:endCxn id="88" idx="1"/>
          </p:cNvCxnSpPr>
          <p:nvPr/>
        </p:nvCxnSpPr>
        <p:spPr>
          <a:xfrm>
            <a:off x="4097866" y="5726580"/>
            <a:ext cx="85367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B68F28DC-2E9B-4EBE-3D4E-D2C1802D648E}"/>
              </a:ext>
            </a:extLst>
          </p:cNvPr>
          <p:cNvSpPr txBox="1"/>
          <p:nvPr/>
        </p:nvSpPr>
        <p:spPr>
          <a:xfrm>
            <a:off x="4109364" y="5425093"/>
            <a:ext cx="830677" cy="276999"/>
          </a:xfrm>
          <a:prstGeom prst="rect">
            <a:avLst/>
          </a:prstGeom>
          <a:noFill/>
        </p:spPr>
        <p:txBody>
          <a:bodyPr wrap="none" rtlCol="0">
            <a:spAutoFit/>
          </a:bodyPr>
          <a:lstStyle/>
          <a:p>
            <a:r>
              <a:rPr lang="en-US" sz="1200"/>
              <a:t>Chunking</a:t>
            </a:r>
          </a:p>
        </p:txBody>
      </p:sp>
      <p:sp>
        <p:nvSpPr>
          <p:cNvPr id="86" name="TextBox 85">
            <a:extLst>
              <a:ext uri="{FF2B5EF4-FFF2-40B4-BE49-F238E27FC236}">
                <a16:creationId xmlns:a16="http://schemas.microsoft.com/office/drawing/2014/main" id="{DFDBB3F0-55FE-7122-52D0-2C1FE3BDF615}"/>
              </a:ext>
            </a:extLst>
          </p:cNvPr>
          <p:cNvSpPr txBox="1"/>
          <p:nvPr/>
        </p:nvSpPr>
        <p:spPr>
          <a:xfrm>
            <a:off x="6663620" y="5425093"/>
            <a:ext cx="1035861" cy="276999"/>
          </a:xfrm>
          <a:prstGeom prst="rect">
            <a:avLst/>
          </a:prstGeom>
          <a:noFill/>
          <a:ln w="28575">
            <a:noFill/>
          </a:ln>
        </p:spPr>
        <p:txBody>
          <a:bodyPr wrap="none" rtlCol="0">
            <a:spAutoFit/>
          </a:bodyPr>
          <a:lstStyle/>
          <a:p>
            <a:r>
              <a:rPr lang="en-US" sz="1200"/>
              <a:t>Embeddings</a:t>
            </a:r>
          </a:p>
        </p:txBody>
      </p:sp>
      <p:sp>
        <p:nvSpPr>
          <p:cNvPr id="88" name="Rectangle 87">
            <a:extLst>
              <a:ext uri="{FF2B5EF4-FFF2-40B4-BE49-F238E27FC236}">
                <a16:creationId xmlns:a16="http://schemas.microsoft.com/office/drawing/2014/main" id="{2C3F4471-E9CB-0742-9D55-C89B301763A2}"/>
              </a:ext>
            </a:extLst>
          </p:cNvPr>
          <p:cNvSpPr/>
          <p:nvPr/>
        </p:nvSpPr>
        <p:spPr>
          <a:xfrm>
            <a:off x="4951539" y="5095583"/>
            <a:ext cx="1570383" cy="1261993"/>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89" name="Rectangle 88">
            <a:extLst>
              <a:ext uri="{FF2B5EF4-FFF2-40B4-BE49-F238E27FC236}">
                <a16:creationId xmlns:a16="http://schemas.microsoft.com/office/drawing/2014/main" id="{9B061E72-7F18-9CDC-E2A4-F994BFF6E768}"/>
              </a:ext>
            </a:extLst>
          </p:cNvPr>
          <p:cNvSpPr/>
          <p:nvPr/>
        </p:nvSpPr>
        <p:spPr>
          <a:xfrm>
            <a:off x="5176232" y="5430884"/>
            <a:ext cx="1158504" cy="217017"/>
          </a:xfrm>
          <a:prstGeom prst="rect">
            <a:avLst/>
          </a:prstGeom>
          <a:solidFill>
            <a:srgbClr val="89BDE8"/>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C22223D8-82D7-F2CA-D369-F795C8F8B63E}"/>
              </a:ext>
            </a:extLst>
          </p:cNvPr>
          <p:cNvSpPr/>
          <p:nvPr/>
        </p:nvSpPr>
        <p:spPr>
          <a:xfrm>
            <a:off x="5176232" y="5729891"/>
            <a:ext cx="1158504" cy="217017"/>
          </a:xfrm>
          <a:prstGeom prst="rect">
            <a:avLst/>
          </a:prstGeom>
          <a:solidFill>
            <a:srgbClr val="89BDE8"/>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209F5E2D-D16F-1F4D-3818-26CB071CCEAF}"/>
              </a:ext>
            </a:extLst>
          </p:cNvPr>
          <p:cNvSpPr/>
          <p:nvPr/>
        </p:nvSpPr>
        <p:spPr>
          <a:xfrm>
            <a:off x="5176232" y="6028899"/>
            <a:ext cx="1158504" cy="217017"/>
          </a:xfrm>
          <a:prstGeom prst="rect">
            <a:avLst/>
          </a:prstGeom>
          <a:solidFill>
            <a:srgbClr val="89BDE8"/>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3981E972-7D3D-13FF-92BF-CEE9992B7D24}"/>
              </a:ext>
            </a:extLst>
          </p:cNvPr>
          <p:cNvSpPr txBox="1"/>
          <p:nvPr/>
        </p:nvSpPr>
        <p:spPr>
          <a:xfrm>
            <a:off x="5032369" y="5125985"/>
            <a:ext cx="1446230" cy="276999"/>
          </a:xfrm>
          <a:prstGeom prst="rect">
            <a:avLst/>
          </a:prstGeom>
          <a:noFill/>
        </p:spPr>
        <p:txBody>
          <a:bodyPr wrap="none" rtlCol="0">
            <a:spAutoFit/>
          </a:bodyPr>
          <a:lstStyle/>
          <a:p>
            <a:r>
              <a:rPr lang="en-US" sz="1200"/>
              <a:t>Document Chunks</a:t>
            </a:r>
          </a:p>
        </p:txBody>
      </p:sp>
      <p:grpSp>
        <p:nvGrpSpPr>
          <p:cNvPr id="140" name="Group 139">
            <a:extLst>
              <a:ext uri="{FF2B5EF4-FFF2-40B4-BE49-F238E27FC236}">
                <a16:creationId xmlns:a16="http://schemas.microsoft.com/office/drawing/2014/main" id="{19AE6767-76B2-9ADF-E294-CB92CD752C77}"/>
              </a:ext>
            </a:extLst>
          </p:cNvPr>
          <p:cNvGrpSpPr/>
          <p:nvPr/>
        </p:nvGrpSpPr>
        <p:grpSpPr>
          <a:xfrm>
            <a:off x="989667" y="932406"/>
            <a:ext cx="1003800" cy="1171142"/>
            <a:chOff x="989667" y="932406"/>
            <a:chExt cx="1003800" cy="1171142"/>
          </a:xfrm>
        </p:grpSpPr>
        <p:pic>
          <p:nvPicPr>
            <p:cNvPr id="97" name="Picture 96" descr="A black and white line art of a person&#10;&#10;Description automatically generated">
              <a:extLst>
                <a:ext uri="{FF2B5EF4-FFF2-40B4-BE49-F238E27FC236}">
                  <a16:creationId xmlns:a16="http://schemas.microsoft.com/office/drawing/2014/main" id="{FFE8C916-D00E-3B08-BC13-8B75B90AC463}"/>
                </a:ext>
              </a:extLst>
            </p:cNvPr>
            <p:cNvPicPr>
              <a:picLocks noChangeAspect="1"/>
            </p:cNvPicPr>
            <p:nvPr/>
          </p:nvPicPr>
          <p:blipFill>
            <a:blip r:embed="rId6" cstate="print">
              <a:clrChange>
                <a:clrFrom>
                  <a:srgbClr val="FFFFFF"/>
                </a:clrFrom>
                <a:clrTo>
                  <a:srgbClr val="FFFFFF">
                    <a:alpha val="0"/>
                  </a:srgbClr>
                </a:clrTo>
              </a:clrChange>
              <a:duotone>
                <a:schemeClr val="bg2">
                  <a:shade val="45000"/>
                  <a:satMod val="135000"/>
                </a:schemeClr>
                <a:prstClr val="white"/>
              </a:duotone>
              <a:alphaModFix amt="70000"/>
              <a:extLst>
                <a:ext uri="{BEBA8EAE-BF5A-486C-A8C5-ECC9F3942E4B}">
                  <a14:imgProps xmlns:a14="http://schemas.microsoft.com/office/drawing/2010/main">
                    <a14:imgLayer r:embed="rId7">
                      <a14:imgEffect>
                        <a14:colorTemperature colorTemp="15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7943" y="1246298"/>
              <a:ext cx="847249" cy="857250"/>
            </a:xfrm>
            <a:prstGeom prst="rect">
              <a:avLst/>
            </a:prstGeom>
          </p:spPr>
        </p:pic>
        <p:sp>
          <p:nvSpPr>
            <p:cNvPr id="98" name="TextBox 97">
              <a:extLst>
                <a:ext uri="{FF2B5EF4-FFF2-40B4-BE49-F238E27FC236}">
                  <a16:creationId xmlns:a16="http://schemas.microsoft.com/office/drawing/2014/main" id="{22A7CB6F-5884-D981-2743-90A90DF5A611}"/>
                </a:ext>
              </a:extLst>
            </p:cNvPr>
            <p:cNvSpPr txBox="1"/>
            <p:nvPr/>
          </p:nvSpPr>
          <p:spPr>
            <a:xfrm>
              <a:off x="989667" y="932406"/>
              <a:ext cx="1003800" cy="338554"/>
            </a:xfrm>
            <a:prstGeom prst="rect">
              <a:avLst/>
            </a:prstGeom>
            <a:noFill/>
          </p:spPr>
          <p:txBody>
            <a:bodyPr wrap="none" rtlCol="0">
              <a:spAutoFit/>
            </a:bodyPr>
            <a:lstStyle/>
            <a:p>
              <a:pPr algn="ctr"/>
              <a:r>
                <a:rPr lang="en-US" sz="1600"/>
                <a:t>Designer</a:t>
              </a:r>
            </a:p>
          </p:txBody>
        </p:sp>
      </p:grpSp>
      <p:sp>
        <p:nvSpPr>
          <p:cNvPr id="100" name="Rectangle: Rounded Corners 99">
            <a:extLst>
              <a:ext uri="{FF2B5EF4-FFF2-40B4-BE49-F238E27FC236}">
                <a16:creationId xmlns:a16="http://schemas.microsoft.com/office/drawing/2014/main" id="{C1E287F6-32AB-6FC1-870C-E6D121BA68FE}"/>
              </a:ext>
            </a:extLst>
          </p:cNvPr>
          <p:cNvSpPr/>
          <p:nvPr/>
        </p:nvSpPr>
        <p:spPr>
          <a:xfrm>
            <a:off x="2978343" y="1387433"/>
            <a:ext cx="1633414" cy="58080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t>Question</a:t>
            </a:r>
          </a:p>
        </p:txBody>
      </p:sp>
      <p:sp>
        <p:nvSpPr>
          <p:cNvPr id="101" name="Rectangle: Rounded Corners 100">
            <a:extLst>
              <a:ext uri="{FF2B5EF4-FFF2-40B4-BE49-F238E27FC236}">
                <a16:creationId xmlns:a16="http://schemas.microsoft.com/office/drawing/2014/main" id="{E51AEFB8-1C01-A48C-2332-317D933F5505}"/>
              </a:ext>
            </a:extLst>
          </p:cNvPr>
          <p:cNvSpPr/>
          <p:nvPr/>
        </p:nvSpPr>
        <p:spPr>
          <a:xfrm>
            <a:off x="2978343" y="2276604"/>
            <a:ext cx="1633414" cy="58080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t>Answer</a:t>
            </a:r>
          </a:p>
        </p:txBody>
      </p:sp>
      <p:grpSp>
        <p:nvGrpSpPr>
          <p:cNvPr id="110" name="Group 109">
            <a:extLst>
              <a:ext uri="{FF2B5EF4-FFF2-40B4-BE49-F238E27FC236}">
                <a16:creationId xmlns:a16="http://schemas.microsoft.com/office/drawing/2014/main" id="{ABC54CC9-FFB3-FC19-C671-18208550C8E9}"/>
              </a:ext>
            </a:extLst>
          </p:cNvPr>
          <p:cNvGrpSpPr/>
          <p:nvPr/>
        </p:nvGrpSpPr>
        <p:grpSpPr>
          <a:xfrm>
            <a:off x="9103217" y="1569328"/>
            <a:ext cx="1158504" cy="217017"/>
            <a:chOff x="7760192" y="1528314"/>
            <a:chExt cx="1158504" cy="217017"/>
          </a:xfrm>
        </p:grpSpPr>
        <p:sp>
          <p:nvSpPr>
            <p:cNvPr id="102" name="Rectangle 101">
              <a:extLst>
                <a:ext uri="{FF2B5EF4-FFF2-40B4-BE49-F238E27FC236}">
                  <a16:creationId xmlns:a16="http://schemas.microsoft.com/office/drawing/2014/main" id="{940C6BA7-2A25-5A4C-0EBF-01649EC75ED1}"/>
                </a:ext>
              </a:extLst>
            </p:cNvPr>
            <p:cNvSpPr/>
            <p:nvPr/>
          </p:nvSpPr>
          <p:spPr>
            <a:xfrm>
              <a:off x="7760192" y="1528314"/>
              <a:ext cx="1158504" cy="217017"/>
            </a:xfrm>
            <a:prstGeom prst="rect">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4" name="Rectangle 103">
              <a:extLst>
                <a:ext uri="{FF2B5EF4-FFF2-40B4-BE49-F238E27FC236}">
                  <a16:creationId xmlns:a16="http://schemas.microsoft.com/office/drawing/2014/main" id="{43C2E1AD-063B-1891-1E89-9559A6F806FF}"/>
                </a:ext>
              </a:extLst>
            </p:cNvPr>
            <p:cNvSpPr/>
            <p:nvPr/>
          </p:nvSpPr>
          <p:spPr>
            <a:xfrm>
              <a:off x="8127998" y="1528314"/>
              <a:ext cx="406401" cy="217017"/>
            </a:xfrm>
            <a:prstGeom prst="rect">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cxnSp>
        <p:nvCxnSpPr>
          <p:cNvPr id="105" name="Straight Arrow Connector 104">
            <a:extLst>
              <a:ext uri="{FF2B5EF4-FFF2-40B4-BE49-F238E27FC236}">
                <a16:creationId xmlns:a16="http://schemas.microsoft.com/office/drawing/2014/main" id="{C15AF289-0A6A-B9D2-1241-34523BE0E2A4}"/>
              </a:ext>
            </a:extLst>
          </p:cNvPr>
          <p:cNvCxnSpPr>
            <a:cxnSpLocks/>
            <a:stCxn id="100" idx="3"/>
            <a:endCxn id="102" idx="1"/>
          </p:cNvCxnSpPr>
          <p:nvPr/>
        </p:nvCxnSpPr>
        <p:spPr>
          <a:xfrm>
            <a:off x="4611757" y="1677836"/>
            <a:ext cx="449146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B489661C-3BD0-E287-25AA-3D8D81DEE711}"/>
              </a:ext>
            </a:extLst>
          </p:cNvPr>
          <p:cNvSpPr txBox="1"/>
          <p:nvPr/>
        </p:nvSpPr>
        <p:spPr>
          <a:xfrm>
            <a:off x="6324220" y="1400837"/>
            <a:ext cx="958917" cy="276999"/>
          </a:xfrm>
          <a:prstGeom prst="rect">
            <a:avLst/>
          </a:prstGeom>
          <a:noFill/>
        </p:spPr>
        <p:txBody>
          <a:bodyPr wrap="none" rtlCol="0">
            <a:spAutoFit/>
          </a:bodyPr>
          <a:lstStyle/>
          <a:p>
            <a:r>
              <a:rPr lang="en-US" sz="1200"/>
              <a:t>Embedding</a:t>
            </a:r>
          </a:p>
        </p:txBody>
      </p:sp>
      <p:sp>
        <p:nvSpPr>
          <p:cNvPr id="111" name="TextBox 110">
            <a:extLst>
              <a:ext uri="{FF2B5EF4-FFF2-40B4-BE49-F238E27FC236}">
                <a16:creationId xmlns:a16="http://schemas.microsoft.com/office/drawing/2014/main" id="{3459B99E-0D78-BF54-6BEB-8C251D7F93D3}"/>
              </a:ext>
            </a:extLst>
          </p:cNvPr>
          <p:cNvSpPr txBox="1"/>
          <p:nvPr/>
        </p:nvSpPr>
        <p:spPr>
          <a:xfrm>
            <a:off x="9038450" y="1292817"/>
            <a:ext cx="1277466" cy="276999"/>
          </a:xfrm>
          <a:prstGeom prst="rect">
            <a:avLst/>
          </a:prstGeom>
          <a:noFill/>
        </p:spPr>
        <p:txBody>
          <a:bodyPr wrap="none" rtlCol="0">
            <a:spAutoFit/>
          </a:bodyPr>
          <a:lstStyle/>
          <a:p>
            <a:r>
              <a:rPr lang="en-US" sz="1200"/>
              <a:t>Question Vector</a:t>
            </a:r>
          </a:p>
        </p:txBody>
      </p:sp>
      <p:cxnSp>
        <p:nvCxnSpPr>
          <p:cNvPr id="113" name="Connector: Elbow 112">
            <a:extLst>
              <a:ext uri="{FF2B5EF4-FFF2-40B4-BE49-F238E27FC236}">
                <a16:creationId xmlns:a16="http://schemas.microsoft.com/office/drawing/2014/main" id="{782DE464-A726-7AD2-A653-9FCA33312D9F}"/>
              </a:ext>
            </a:extLst>
          </p:cNvPr>
          <p:cNvCxnSpPr>
            <a:cxnSpLocks/>
            <a:stCxn id="117" idx="2"/>
            <a:endCxn id="72" idx="4"/>
          </p:cNvCxnSpPr>
          <p:nvPr/>
        </p:nvCxnSpPr>
        <p:spPr>
          <a:xfrm rot="5400000">
            <a:off x="8988236" y="3398377"/>
            <a:ext cx="551208" cy="812548"/>
          </a:xfrm>
          <a:prstGeom prst="bentConnector2">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32765EBD-A5DC-F574-B616-F3ED71772EEC}"/>
              </a:ext>
            </a:extLst>
          </p:cNvPr>
          <p:cNvCxnSpPr>
            <a:cxnSpLocks/>
            <a:stCxn id="117" idx="2"/>
            <a:endCxn id="80" idx="4"/>
          </p:cNvCxnSpPr>
          <p:nvPr/>
        </p:nvCxnSpPr>
        <p:spPr>
          <a:xfrm rot="5400000">
            <a:off x="8223457" y="4135192"/>
            <a:ext cx="2052803" cy="840512"/>
          </a:xfrm>
          <a:prstGeom prst="bentConnector2">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37785B9A-BAF4-FDA7-5B17-38F8010F3FCC}"/>
              </a:ext>
            </a:extLst>
          </p:cNvPr>
          <p:cNvSpPr txBox="1"/>
          <p:nvPr/>
        </p:nvSpPr>
        <p:spPr>
          <a:xfrm>
            <a:off x="9213899" y="3005827"/>
            <a:ext cx="912429" cy="52322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en-US" sz="1400"/>
              <a:t>Similarity</a:t>
            </a:r>
          </a:p>
          <a:p>
            <a:pPr algn="ctr"/>
            <a:r>
              <a:rPr lang="en-US" sz="1400"/>
              <a:t>Search</a:t>
            </a:r>
          </a:p>
        </p:txBody>
      </p:sp>
      <p:sp>
        <p:nvSpPr>
          <p:cNvPr id="119" name="Rectangle 118">
            <a:extLst>
              <a:ext uri="{FF2B5EF4-FFF2-40B4-BE49-F238E27FC236}">
                <a16:creationId xmlns:a16="http://schemas.microsoft.com/office/drawing/2014/main" id="{92E1209E-89BA-8822-DD22-FA400E3C4E88}"/>
              </a:ext>
            </a:extLst>
          </p:cNvPr>
          <p:cNvSpPr/>
          <p:nvPr/>
        </p:nvSpPr>
        <p:spPr>
          <a:xfrm>
            <a:off x="10243028" y="4107960"/>
            <a:ext cx="1570383" cy="1534937"/>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20" name="Rectangle 119">
            <a:extLst>
              <a:ext uri="{FF2B5EF4-FFF2-40B4-BE49-F238E27FC236}">
                <a16:creationId xmlns:a16="http://schemas.microsoft.com/office/drawing/2014/main" id="{5FF0F002-1CC7-53C7-A2AC-60BD36332456}"/>
              </a:ext>
            </a:extLst>
          </p:cNvPr>
          <p:cNvSpPr/>
          <p:nvPr/>
        </p:nvSpPr>
        <p:spPr>
          <a:xfrm>
            <a:off x="10467721" y="4440759"/>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0387E63F-C9F4-E18F-A419-E6C6095D9425}"/>
              </a:ext>
            </a:extLst>
          </p:cNvPr>
          <p:cNvSpPr/>
          <p:nvPr/>
        </p:nvSpPr>
        <p:spPr>
          <a:xfrm>
            <a:off x="10463785" y="5257268"/>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EA35C60A-911E-DEF0-0400-FE034819DD42}"/>
              </a:ext>
            </a:extLst>
          </p:cNvPr>
          <p:cNvSpPr txBox="1"/>
          <p:nvPr/>
        </p:nvSpPr>
        <p:spPr>
          <a:xfrm>
            <a:off x="10201938" y="4135860"/>
            <a:ext cx="1669624" cy="276999"/>
          </a:xfrm>
          <a:prstGeom prst="rect">
            <a:avLst/>
          </a:prstGeom>
          <a:noFill/>
        </p:spPr>
        <p:txBody>
          <a:bodyPr wrap="none" rtlCol="0">
            <a:spAutoFit/>
          </a:bodyPr>
          <a:lstStyle/>
          <a:p>
            <a:r>
              <a:rPr lang="en-US" sz="1200"/>
              <a:t>Top k relevant chunks</a:t>
            </a:r>
          </a:p>
        </p:txBody>
      </p:sp>
      <p:sp>
        <p:nvSpPr>
          <p:cNvPr id="125" name="Rectangle 124">
            <a:extLst>
              <a:ext uri="{FF2B5EF4-FFF2-40B4-BE49-F238E27FC236}">
                <a16:creationId xmlns:a16="http://schemas.microsoft.com/office/drawing/2014/main" id="{169918E5-BCFE-F5B6-7CF2-9FB7D97074C4}"/>
              </a:ext>
            </a:extLst>
          </p:cNvPr>
          <p:cNvSpPr/>
          <p:nvPr/>
        </p:nvSpPr>
        <p:spPr>
          <a:xfrm>
            <a:off x="10463785" y="4820985"/>
            <a:ext cx="1158504" cy="217017"/>
          </a:xfrm>
          <a:prstGeom prst="rect">
            <a:avLst/>
          </a:prstGeom>
          <a:solidFill>
            <a:srgbClr val="89BDE8"/>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7" name="Connector: Elbow 126">
            <a:extLst>
              <a:ext uri="{FF2B5EF4-FFF2-40B4-BE49-F238E27FC236}">
                <a16:creationId xmlns:a16="http://schemas.microsoft.com/office/drawing/2014/main" id="{9093A0C8-DE82-0402-F007-BDF99C3A394B}"/>
              </a:ext>
            </a:extLst>
          </p:cNvPr>
          <p:cNvCxnSpPr>
            <a:cxnSpLocks/>
            <a:stCxn id="117" idx="2"/>
            <a:endCxn id="119" idx="1"/>
          </p:cNvCxnSpPr>
          <p:nvPr/>
        </p:nvCxnSpPr>
        <p:spPr>
          <a:xfrm rot="16200000" flipH="1">
            <a:off x="9283380" y="3915781"/>
            <a:ext cx="1346382" cy="57291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6CF2D76E-4FD7-8014-EDD9-5CE20B4F97E3}"/>
              </a:ext>
            </a:extLst>
          </p:cNvPr>
          <p:cNvCxnSpPr>
            <a:cxnSpLocks/>
            <a:stCxn id="154" idx="2"/>
            <a:endCxn id="117" idx="0"/>
          </p:cNvCxnSpPr>
          <p:nvPr/>
        </p:nvCxnSpPr>
        <p:spPr>
          <a:xfrm>
            <a:off x="9666575" y="2649592"/>
            <a:ext cx="3539" cy="3562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C6ED2BA6-2532-1525-59C8-7AA04FF12741}"/>
              </a:ext>
            </a:extLst>
          </p:cNvPr>
          <p:cNvCxnSpPr>
            <a:cxnSpLocks/>
            <a:endCxn id="101" idx="3"/>
          </p:cNvCxnSpPr>
          <p:nvPr/>
        </p:nvCxnSpPr>
        <p:spPr>
          <a:xfrm flipH="1">
            <a:off x="4611757" y="2567007"/>
            <a:ext cx="60386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8C398000-41E5-E996-9454-338F72198E7C}"/>
              </a:ext>
            </a:extLst>
          </p:cNvPr>
          <p:cNvSpPr txBox="1"/>
          <p:nvPr/>
        </p:nvSpPr>
        <p:spPr>
          <a:xfrm>
            <a:off x="10805561" y="1788449"/>
            <a:ext cx="482824" cy="276999"/>
          </a:xfrm>
          <a:prstGeom prst="rect">
            <a:avLst/>
          </a:prstGeom>
          <a:noFill/>
        </p:spPr>
        <p:txBody>
          <a:bodyPr wrap="none" rtlCol="0">
            <a:spAutoFit/>
          </a:bodyPr>
          <a:lstStyle/>
          <a:p>
            <a:r>
              <a:rPr lang="en-US" sz="1200"/>
              <a:t>LLM</a:t>
            </a:r>
          </a:p>
        </p:txBody>
      </p:sp>
      <p:cxnSp>
        <p:nvCxnSpPr>
          <p:cNvPr id="136" name="Straight Arrow Connector 135">
            <a:extLst>
              <a:ext uri="{FF2B5EF4-FFF2-40B4-BE49-F238E27FC236}">
                <a16:creationId xmlns:a16="http://schemas.microsoft.com/office/drawing/2014/main" id="{1CCD86A2-B5FF-2CE4-51BA-47E0A89B8119}"/>
              </a:ext>
            </a:extLst>
          </p:cNvPr>
          <p:cNvCxnSpPr>
            <a:cxnSpLocks/>
            <a:stCxn id="97" idx="3"/>
            <a:endCxn id="100" idx="1"/>
          </p:cNvCxnSpPr>
          <p:nvPr/>
        </p:nvCxnSpPr>
        <p:spPr>
          <a:xfrm>
            <a:off x="1915192" y="1674923"/>
            <a:ext cx="1063151" cy="29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29D854F7-3575-FC40-62DC-E9A17B2372FA}"/>
              </a:ext>
            </a:extLst>
          </p:cNvPr>
          <p:cNvCxnSpPr>
            <a:cxnSpLocks/>
            <a:stCxn id="101" idx="1"/>
            <a:endCxn id="97" idx="2"/>
          </p:cNvCxnSpPr>
          <p:nvPr/>
        </p:nvCxnSpPr>
        <p:spPr>
          <a:xfrm rot="10800000">
            <a:off x="1491569" y="2103549"/>
            <a:ext cx="1486775" cy="46345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341F5512-CA24-A1BC-EF6E-0B9BAC5FFA24}"/>
              </a:ext>
            </a:extLst>
          </p:cNvPr>
          <p:cNvCxnSpPr>
            <a:cxnSpLocks/>
            <a:stCxn id="88" idx="3"/>
            <a:endCxn id="82" idx="2"/>
          </p:cNvCxnSpPr>
          <p:nvPr/>
        </p:nvCxnSpPr>
        <p:spPr>
          <a:xfrm flipV="1">
            <a:off x="6521922" y="5726579"/>
            <a:ext cx="125524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36059B04-5F2A-FA4A-5CDA-7124CE5B606A}"/>
              </a:ext>
            </a:extLst>
          </p:cNvPr>
          <p:cNvCxnSpPr>
            <a:cxnSpLocks/>
            <a:stCxn id="122" idx="0"/>
            <a:endCxn id="3" idx="2"/>
          </p:cNvCxnSpPr>
          <p:nvPr/>
        </p:nvCxnSpPr>
        <p:spPr>
          <a:xfrm flipH="1" flipV="1">
            <a:off x="11015672" y="2919042"/>
            <a:ext cx="21078" cy="12168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4" name="Arc 153">
            <a:extLst>
              <a:ext uri="{FF2B5EF4-FFF2-40B4-BE49-F238E27FC236}">
                <a16:creationId xmlns:a16="http://schemas.microsoft.com/office/drawing/2014/main" id="{4E1FDE5E-E53A-1281-304B-0D196735C46E}"/>
              </a:ext>
            </a:extLst>
          </p:cNvPr>
          <p:cNvSpPr/>
          <p:nvPr/>
        </p:nvSpPr>
        <p:spPr>
          <a:xfrm>
            <a:off x="9566134" y="2492133"/>
            <a:ext cx="201755" cy="157460"/>
          </a:xfrm>
          <a:prstGeom prst="arc">
            <a:avLst>
              <a:gd name="adj1" fmla="val 16452652"/>
              <a:gd name="adj2" fmla="val 541908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6" name="Straight Arrow Connector 155">
            <a:extLst>
              <a:ext uri="{FF2B5EF4-FFF2-40B4-BE49-F238E27FC236}">
                <a16:creationId xmlns:a16="http://schemas.microsoft.com/office/drawing/2014/main" id="{DD2A0EEB-1E98-5E17-0C53-54085F78B337}"/>
              </a:ext>
            </a:extLst>
          </p:cNvPr>
          <p:cNvCxnSpPr>
            <a:cxnSpLocks/>
            <a:stCxn id="104" idx="2"/>
            <a:endCxn id="154" idx="0"/>
          </p:cNvCxnSpPr>
          <p:nvPr/>
        </p:nvCxnSpPr>
        <p:spPr>
          <a:xfrm flipH="1">
            <a:off x="9672799" y="1786345"/>
            <a:ext cx="1425" cy="705918"/>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DD689645-B9A6-379E-F52E-61F0838936E0}"/>
              </a:ext>
            </a:extLst>
          </p:cNvPr>
          <p:cNvSpPr txBox="1"/>
          <p:nvPr/>
        </p:nvSpPr>
        <p:spPr>
          <a:xfrm>
            <a:off x="6324220" y="2276812"/>
            <a:ext cx="942887" cy="276999"/>
          </a:xfrm>
          <a:prstGeom prst="rect">
            <a:avLst/>
          </a:prstGeom>
          <a:noFill/>
        </p:spPr>
        <p:txBody>
          <a:bodyPr wrap="none" rtlCol="0">
            <a:spAutoFit/>
          </a:bodyPr>
          <a:lstStyle/>
          <a:p>
            <a:r>
              <a:rPr lang="en-US" sz="1200"/>
              <a:t>Generation</a:t>
            </a:r>
          </a:p>
        </p:txBody>
      </p:sp>
      <p:sp>
        <p:nvSpPr>
          <p:cNvPr id="169" name="TextBox 168">
            <a:extLst>
              <a:ext uri="{FF2B5EF4-FFF2-40B4-BE49-F238E27FC236}">
                <a16:creationId xmlns:a16="http://schemas.microsoft.com/office/drawing/2014/main" id="{B9A8F4F7-10BD-6E4D-3DFC-94236FAE3DB8}"/>
              </a:ext>
            </a:extLst>
          </p:cNvPr>
          <p:cNvSpPr txBox="1"/>
          <p:nvPr/>
        </p:nvSpPr>
        <p:spPr>
          <a:xfrm>
            <a:off x="4079129" y="6506346"/>
            <a:ext cx="1388522" cy="200055"/>
          </a:xfrm>
          <a:prstGeom prst="rect">
            <a:avLst/>
          </a:prstGeom>
          <a:noFill/>
        </p:spPr>
        <p:txBody>
          <a:bodyPr wrap="none" rtlCol="0">
            <a:spAutoFit/>
          </a:bodyPr>
          <a:lstStyle/>
          <a:p>
            <a:r>
              <a:rPr lang="en-US" sz="700">
                <a:solidFill>
                  <a:srgbClr val="BFBFBF"/>
                </a:solidFill>
              </a:rPr>
              <a:t>Images: Flaticon.com, </a:t>
            </a:r>
            <a:r>
              <a:rPr lang="en-US" sz="700" err="1">
                <a:solidFill>
                  <a:srgbClr val="BFBFBF"/>
                </a:solidFill>
              </a:rPr>
              <a:t>Freepik</a:t>
            </a:r>
            <a:endParaRPr lang="en-US" sz="700">
              <a:solidFill>
                <a:srgbClr val="BFBFBF"/>
              </a:solidFill>
            </a:endParaRPr>
          </a:p>
        </p:txBody>
      </p:sp>
      <p:pic>
        <p:nvPicPr>
          <p:cNvPr id="3" name="Picture 2" descr="OpenAI, ChatGPT Logo Icon 22227364 PNG">
            <a:extLst>
              <a:ext uri="{FF2B5EF4-FFF2-40B4-BE49-F238E27FC236}">
                <a16:creationId xmlns:a16="http://schemas.microsoft.com/office/drawing/2014/main" id="{3CACA8BA-53E8-9EF7-999C-975A9107385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10650441" y="2188580"/>
            <a:ext cx="730462" cy="730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12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4D452-8EBB-632F-F5A9-0A1EC3C5BA6D}"/>
              </a:ext>
            </a:extLst>
          </p:cNvPr>
          <p:cNvSpPr>
            <a:spLocks noGrp="1"/>
          </p:cNvSpPr>
          <p:nvPr>
            <p:ph type="title"/>
          </p:nvPr>
        </p:nvSpPr>
        <p:spPr/>
        <p:txBody>
          <a:bodyPr/>
          <a:lstStyle/>
          <a:p>
            <a:r>
              <a:rPr lang="en-US"/>
              <a:t>Applications</a:t>
            </a:r>
          </a:p>
        </p:txBody>
      </p:sp>
    </p:spTree>
    <p:extLst>
      <p:ext uri="{BB962C8B-B14F-4D97-AF65-F5344CB8AC3E}">
        <p14:creationId xmlns:p14="http://schemas.microsoft.com/office/powerpoint/2010/main" val="1957047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What ADE Copilot can do</a:t>
            </a:r>
          </a:p>
        </p:txBody>
      </p:sp>
      <p:pic>
        <p:nvPicPr>
          <p:cNvPr id="4" name="Picture 3">
            <a:extLst>
              <a:ext uri="{FF2B5EF4-FFF2-40B4-BE49-F238E27FC236}">
                <a16:creationId xmlns:a16="http://schemas.microsoft.com/office/drawing/2014/main" id="{F76B6DC1-6FEF-2A01-2C5F-61FC9D344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1892" y="930275"/>
            <a:ext cx="9748215" cy="5620846"/>
          </a:xfrm>
          <a:prstGeom prst="rect">
            <a:avLst/>
          </a:prstGeom>
        </p:spPr>
      </p:pic>
    </p:spTree>
    <p:extLst>
      <p:ext uri="{BB962C8B-B14F-4D97-AF65-F5344CB8AC3E}">
        <p14:creationId xmlns:p14="http://schemas.microsoft.com/office/powerpoint/2010/main" val="2518787968"/>
      </p:ext>
    </p:extLst>
  </p:cSld>
  <p:clrMapOvr>
    <a:masterClrMapping/>
  </p:clrMapOvr>
</p:sld>
</file>

<file path=ppt/theme/theme1.xml><?xml version="1.0" encoding="utf-8"?>
<a:theme xmlns:a="http://schemas.openxmlformats.org/drawingml/2006/main" name="Cadence-Lt">
  <a:themeElements>
    <a:clrScheme name="Cadence Color Palette">
      <a:dk1>
        <a:srgbClr val="262626"/>
      </a:dk1>
      <a:lt1>
        <a:srgbClr val="FFFFFF"/>
      </a:lt1>
      <a:dk2>
        <a:srgbClr val="2CCCD3"/>
      </a:dk2>
      <a:lt2>
        <a:srgbClr val="147BD1"/>
      </a:lt2>
      <a:accent1>
        <a:srgbClr val="00778B"/>
      </a:accent1>
      <a:accent2>
        <a:srgbClr val="00A376"/>
      </a:accent2>
      <a:accent3>
        <a:srgbClr val="FFB81C"/>
      </a:accent3>
      <a:accent4>
        <a:srgbClr val="FF8200"/>
      </a:accent4>
      <a:accent5>
        <a:srgbClr val="CE0058"/>
      </a:accent5>
      <a:accent6>
        <a:srgbClr val="FF0000"/>
      </a:accent6>
      <a:hlink>
        <a:srgbClr val="0563C1"/>
      </a:hlink>
      <a:folHlink>
        <a:srgbClr val="954F72"/>
      </a:folHlink>
    </a:clrScheme>
    <a:fontScheme name="Custom 3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4 Cadence-Default.pptx" id="{967D319C-8E37-4888-A0FB-846F883751C8}" vid="{4B4EB1DA-5EA3-4D1B-BBE1-1BF891AE90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1802221C47224DAD2E1CD157C76B66" ma:contentTypeVersion="15" ma:contentTypeDescription="Create a new document." ma:contentTypeScope="" ma:versionID="363dbe0862a1b9cf731691ddd7ebcb66">
  <xsd:schema xmlns:xsd="http://www.w3.org/2001/XMLSchema" xmlns:xs="http://www.w3.org/2001/XMLSchema" xmlns:p="http://schemas.microsoft.com/office/2006/metadata/properties" xmlns:ns1="http://schemas.microsoft.com/sharepoint/v3" xmlns:ns2="4d616b5b-752e-49e1-bc84-983707c3b45d" xmlns:ns3="7b8458dc-598e-4883-bee3-b65cd33e2373" targetNamespace="http://schemas.microsoft.com/office/2006/metadata/properties" ma:root="true" ma:fieldsID="2291c4afe0501b639051f6a2b720ae43" ns1:_="" ns2:_="" ns3:_="">
    <xsd:import namespace="http://schemas.microsoft.com/sharepoint/v3"/>
    <xsd:import namespace="4d616b5b-752e-49e1-bc84-983707c3b45d"/>
    <xsd:import namespace="7b8458dc-598e-4883-bee3-b65cd33e237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LengthInSecond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616b5b-752e-49e1-bc84-983707c3b4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08598ab3-f258-400c-894e-c8866d512870"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b8458dc-598e-4883-bee3-b65cd33e237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7a5bd02-32ac-4533-853a-ac2de7758b65}" ma:internalName="TaxCatchAll" ma:showField="CatchAllData" ma:web="7b8458dc-598e-4883-bee3-b65cd33e23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7b8458dc-598e-4883-bee3-b65cd33e2373" xsi:nil="true"/>
    <lcf76f155ced4ddcb4097134ff3c332f xmlns="4d616b5b-752e-49e1-bc84-983707c3b45d">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5F414E3A-68DA-42A0-8EE0-8D409A8A80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d616b5b-752e-49e1-bc84-983707c3b45d"/>
    <ds:schemaRef ds:uri="7b8458dc-598e-4883-bee3-b65cd33e23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6A66B61-4F06-44C8-9162-4B6D2BCADA53}">
  <ds:schemaRefs>
    <ds:schemaRef ds:uri="http://schemas.microsoft.com/sharepoint/v3/contenttype/forms"/>
  </ds:schemaRefs>
</ds:datastoreItem>
</file>

<file path=customXml/itemProps3.xml><?xml version="1.0" encoding="utf-8"?>
<ds:datastoreItem xmlns:ds="http://schemas.openxmlformats.org/officeDocument/2006/customXml" ds:itemID="{C41E21E2-184C-4C53-96CE-A9EC73448FA3}">
  <ds:schemaRefs>
    <ds:schemaRef ds:uri="http://schemas.microsoft.com/office/2006/documentManagement/types"/>
    <ds:schemaRef ds:uri="http://schemas.microsoft.com/sharepoint/v3"/>
    <ds:schemaRef ds:uri="http://purl.org/dc/elements/1.1/"/>
    <ds:schemaRef ds:uri="http://schemas.openxmlformats.org/package/2006/metadata/core-properties"/>
    <ds:schemaRef ds:uri="http://www.w3.org/XML/1998/namespace"/>
    <ds:schemaRef ds:uri="http://schemas.microsoft.com/office/infopath/2007/PartnerControls"/>
    <ds:schemaRef ds:uri="http://purl.org/dc/dcmitype/"/>
    <ds:schemaRef ds:uri="http://purl.org/dc/terms/"/>
    <ds:schemaRef ds:uri="http://schemas.microsoft.com/office/2006/metadata/properties"/>
    <ds:schemaRef ds:uri="7b8458dc-598e-4883-bee3-b65cd33e2373"/>
    <ds:schemaRef ds:uri="4d616b5b-752e-49e1-bc84-983707c3b45d"/>
  </ds:schemaRefs>
</ds:datastoreItem>
</file>

<file path=docProps/app.xml><?xml version="1.0" encoding="utf-8"?>
<Properties xmlns="http://schemas.openxmlformats.org/officeDocument/2006/extended-properties" xmlns:vt="http://schemas.openxmlformats.org/officeDocument/2006/docPropsVTypes">
  <Template>blank</Template>
  <TotalTime>7773</TotalTime>
  <Words>1050</Words>
  <Application>Microsoft Office PowerPoint</Application>
  <PresentationFormat>Widescreen</PresentationFormat>
  <Paragraphs>280</Paragraphs>
  <Slides>24</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.Lucida Grande UI Regular</vt:lpstr>
      <vt:lpstr>Arial Unicode MS</vt:lpstr>
      <vt:lpstr>Avenir Next</vt:lpstr>
      <vt:lpstr>Rubik Light</vt:lpstr>
      <vt:lpstr>Arial</vt:lpstr>
      <vt:lpstr>Calibri</vt:lpstr>
      <vt:lpstr>Courier New</vt:lpstr>
      <vt:lpstr>Times New Roman</vt:lpstr>
      <vt:lpstr>Cadence-Lt</vt:lpstr>
      <vt:lpstr>ADE Copilot – Intelligent Optimization Engine Based On LLM </vt:lpstr>
      <vt:lpstr>Overview</vt:lpstr>
      <vt:lpstr>What’s ADE Copilot</vt:lpstr>
      <vt:lpstr>Architecture</vt:lpstr>
      <vt:lpstr>Architecture</vt:lpstr>
      <vt:lpstr>Fine Tuning</vt:lpstr>
      <vt:lpstr>Retrieval Augmented Generation</vt:lpstr>
      <vt:lpstr>Applications</vt:lpstr>
      <vt:lpstr>What ADE Copilot can do</vt:lpstr>
      <vt:lpstr>ADE Chatbot</vt:lpstr>
      <vt:lpstr>ADE Chatbot</vt:lpstr>
      <vt:lpstr>ADE Chatbot</vt:lpstr>
      <vt:lpstr>Measurement Generation</vt:lpstr>
      <vt:lpstr>Measurement Generation</vt:lpstr>
      <vt:lpstr>Measurement Generation</vt:lpstr>
      <vt:lpstr>Measurement Generation</vt:lpstr>
      <vt:lpstr>Measurement Generation</vt:lpstr>
      <vt:lpstr>Job Policy Optimization</vt:lpstr>
      <vt:lpstr>Job Policy Optimization</vt:lpstr>
      <vt:lpstr>Job Policy Optimization</vt:lpstr>
      <vt:lpstr>Job Policy Optimization</vt:lpstr>
      <vt:lpstr>Summary</vt:lpstr>
      <vt:lpstr>Summary</vt:lpstr>
      <vt:lpstr>PowerPoint Presentation</vt:lpstr>
    </vt:vector>
  </TitlesOfParts>
  <Company>Cadence Design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36pt Arial Initial Cap</dc:title>
  <dc:creator>Yesenia Carrillo</dc:creator>
  <cp:keywords>2024 Cadence PowerPoint Template</cp:keywords>
  <dc:description>1 January update</dc:description>
  <cp:lastModifiedBy>Pengcheng Xin</cp:lastModifiedBy>
  <cp:revision>326</cp:revision>
  <dcterms:created xsi:type="dcterms:W3CDTF">2024-05-09T21:51:00Z</dcterms:created>
  <dcterms:modified xsi:type="dcterms:W3CDTF">2024-12-04T09:21:01Z</dcterms:modified>
  <cp:category>PowerPoint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0x010100EA1802221C47224DAD2E1CD157C76B66</vt:lpwstr>
  </property>
</Properties>
</file>